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7" r:id="rId3"/>
    <p:sldId id="357" r:id="rId4"/>
    <p:sldId id="493" r:id="rId5"/>
    <p:sldId id="494" r:id="rId6"/>
    <p:sldId id="495" r:id="rId7"/>
    <p:sldId id="496" r:id="rId8"/>
    <p:sldId id="498" r:id="rId9"/>
    <p:sldId id="499" r:id="rId10"/>
    <p:sldId id="500" r:id="rId11"/>
    <p:sldId id="501" r:id="rId12"/>
    <p:sldId id="507" r:id="rId13"/>
    <p:sldId id="508" r:id="rId14"/>
    <p:sldId id="509" r:id="rId15"/>
    <p:sldId id="510" r:id="rId16"/>
    <p:sldId id="511" r:id="rId17"/>
    <p:sldId id="536" r:id="rId18"/>
    <p:sldId id="504" r:id="rId19"/>
    <p:sldId id="505" r:id="rId20"/>
    <p:sldId id="503" r:id="rId21"/>
    <p:sldId id="512" r:id="rId22"/>
    <p:sldId id="513" r:id="rId23"/>
    <p:sldId id="514" r:id="rId24"/>
    <p:sldId id="518" r:id="rId25"/>
    <p:sldId id="519" r:id="rId26"/>
    <p:sldId id="520" r:id="rId27"/>
    <p:sldId id="537" r:id="rId28"/>
    <p:sldId id="531" r:id="rId29"/>
    <p:sldId id="522" r:id="rId30"/>
    <p:sldId id="525" r:id="rId31"/>
    <p:sldId id="538" r:id="rId32"/>
    <p:sldId id="526" r:id="rId33"/>
    <p:sldId id="527" r:id="rId34"/>
    <p:sldId id="528" r:id="rId35"/>
    <p:sldId id="485" r:id="rId36"/>
    <p:sldId id="533" r:id="rId37"/>
    <p:sldId id="490" r:id="rId38"/>
    <p:sldId id="534" r:id="rId39"/>
    <p:sldId id="489" r:id="rId40"/>
    <p:sldId id="535" r:id="rId41"/>
    <p:sldId id="488" r:id="rId42"/>
    <p:sldId id="487" r:id="rId43"/>
    <p:sldId id="4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067" autoAdjust="0"/>
  </p:normalViewPr>
  <p:slideViewPr>
    <p:cSldViewPr snapToGrid="0" snapToObjects="1">
      <p:cViewPr>
        <p:scale>
          <a:sx n="91" d="100"/>
          <a:sy n="91" d="100"/>
        </p:scale>
        <p:origin x="272" y="-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More on Markov Chains</a:t>
            </a:r>
          </a:p>
          <a:p>
            <a:r>
              <a:rPr lang="en-US" b="1" dirty="0"/>
              <a:t>&amp; Intro to MDPs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22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Graphically, add back edges to the chain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1CA1C25-554E-5805-51FC-8EA4698981D4}"/>
              </a:ext>
            </a:extLst>
          </p:cNvPr>
          <p:cNvCxnSpPr>
            <a:cxnSpLocks/>
            <a:stCxn id="23" idx="7"/>
            <a:endCxn id="25" idx="1"/>
          </p:cNvCxnSpPr>
          <p:nvPr/>
        </p:nvCxnSpPr>
        <p:spPr>
          <a:xfrm rot="5400000" flipH="1" flipV="1">
            <a:off x="5932944" y="3538441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8098DCEA-0C4F-3754-3358-750499414E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0729" y="3568173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1CA1C25-554E-5805-51FC-8EA4698981D4}"/>
              </a:ext>
            </a:extLst>
          </p:cNvPr>
          <p:cNvCxnSpPr>
            <a:cxnSpLocks/>
            <a:stCxn id="23" idx="7"/>
            <a:endCxn id="25" idx="1"/>
          </p:cNvCxnSpPr>
          <p:nvPr/>
        </p:nvCxnSpPr>
        <p:spPr>
          <a:xfrm rot="5400000" flipH="1" flipV="1">
            <a:off x="5932944" y="3538441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8098DCEA-0C4F-3754-3358-750499414E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20729" y="3568173"/>
            <a:ext cx="726" cy="2019862"/>
          </a:xfrm>
          <a:prstGeom prst="curvedConnector3">
            <a:avLst>
              <a:gd name="adj1" fmla="val 4428746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906465" y="145655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</p:spTree>
    <p:extLst>
      <p:ext uri="{BB962C8B-B14F-4D97-AF65-F5344CB8AC3E}">
        <p14:creationId xmlns:p14="http://schemas.microsoft.com/office/powerpoint/2010/main" val="416071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906465" y="2222723"/>
            <a:ext cx="4429590" cy="656306"/>
            <a:chOff x="4332310" y="2988263"/>
            <a:chExt cx="4429590" cy="65630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02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6B453-3617-5FB5-1819-92DA336C4AA9}"/>
              </a:ext>
            </a:extLst>
          </p:cNvPr>
          <p:cNvGrpSpPr/>
          <p:nvPr/>
        </p:nvGrpSpPr>
        <p:grpSpPr>
          <a:xfrm>
            <a:off x="4888744" y="3353547"/>
            <a:ext cx="4429590" cy="656306"/>
            <a:chOff x="4332310" y="2988263"/>
            <a:chExt cx="4429590" cy="65630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F8F578-D3F7-06C2-C487-04DF98792AB1}"/>
                </a:ext>
              </a:extLst>
            </p:cNvPr>
            <p:cNvCxnSpPr>
              <a:cxnSpLocks/>
              <a:stCxn id="59" idx="6"/>
              <a:endCxn id="52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66A3F7E-4204-2D80-B534-27B4BA9CC793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1F6C5E4-4705-2EB8-772E-C0C6202C6B82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1CD91F9-8F3A-205E-D782-F9B795B71BCF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6D3E042-F002-2742-7237-C132FD1259D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A4E3FD3-2D09-9382-8260-24E0B35866D6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491C9A5-10D5-9AA6-C2FE-3054095BFCD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3DED642F-137B-BBC7-33CF-B0CD26AD7D2B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12</a:t>
                    </a: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C13E59B-257B-4E01-43F2-03FD826C02D0}"/>
                      </a:ext>
                    </a:extLst>
                  </p:cNvPr>
                  <p:cNvCxnSpPr>
                    <a:cxnSpLocks/>
                    <a:stCxn id="56" idx="6"/>
                    <a:endCxn id="58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ED598CFC-A242-B210-2E2F-E509DA701788}"/>
                      </a:ext>
                    </a:extLst>
                  </p:cNvPr>
                  <p:cNvCxnSpPr>
                    <a:cxnSpLocks/>
                    <a:stCxn id="58" idx="6"/>
                    <a:endCxn id="59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740CE97-FB41-E91D-65FD-C84AB6F53CEA}"/>
                      </a:ext>
                    </a:extLst>
                  </p:cNvPr>
                  <p:cNvCxnSpPr>
                    <a:cxnSpLocks/>
                    <a:stCxn id="58" idx="3"/>
                    <a:endCxn id="56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695A8F33-E699-0F16-119C-E01D0C39B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5E502B99-E3D1-5364-A1DD-10BA2CD65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urved Connector 67">
                    <a:extLst>
                      <a:ext uri="{FF2B5EF4-FFF2-40B4-BE49-F238E27FC236}">
                        <a16:creationId xmlns:a16="http://schemas.microsoft.com/office/drawing/2014/main" id="{40BD0F6A-07CD-85ED-9769-CCA94D9EF8DD}"/>
                      </a:ext>
                    </a:extLst>
                  </p:cNvPr>
                  <p:cNvCxnSpPr>
                    <a:stCxn id="56" idx="2"/>
                    <a:endCxn id="56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urved Connector 69">
                    <a:extLst>
                      <a:ext uri="{FF2B5EF4-FFF2-40B4-BE49-F238E27FC236}">
                        <a16:creationId xmlns:a16="http://schemas.microsoft.com/office/drawing/2014/main" id="{0525B04A-EC8E-AEB9-F4CE-3030B6BBBE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urved Connector 73">
                    <a:extLst>
                      <a:ext uri="{FF2B5EF4-FFF2-40B4-BE49-F238E27FC236}">
                        <a16:creationId xmlns:a16="http://schemas.microsoft.com/office/drawing/2014/main" id="{AE0DD095-EDF9-1BB7-395B-76C8202A828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EE03D17F-5A32-AADB-D0B1-06F15A55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4888744" y="4545371"/>
            <a:ext cx="4429590" cy="656306"/>
            <a:chOff x="4332310" y="2988263"/>
            <a:chExt cx="4429590" cy="65630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B7A1C8B-F51B-7B13-C780-7BC8E3EE9E65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024CFED-43F6-0F24-FD21-5834F5D66ECD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8C8A604-1C18-6B28-0079-05E472240E60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291CD55-4184-1DC3-E337-A30A4794244D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DF26069-BC16-606E-05A7-41CB22247A7F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22</a:t>
                    </a:r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D0531D0D-30AF-EA32-7BDA-8FB5FE742C27}"/>
                      </a:ext>
                    </a:extLst>
                  </p:cNvPr>
                  <p:cNvCxnSpPr>
                    <a:cxnSpLocks/>
                    <a:stCxn id="82" idx="6"/>
                    <a:endCxn id="84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1EAA546-429A-6CE5-136B-709629B9F4F4}"/>
                      </a:ext>
                    </a:extLst>
                  </p:cNvPr>
                  <p:cNvCxnSpPr>
                    <a:cxnSpLocks/>
                    <a:stCxn id="84" idx="6"/>
                    <a:endCxn id="85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D3CB7D23-9D7C-6CB2-89DF-3ACA093A0AD8}"/>
                      </a:ext>
                    </a:extLst>
                  </p:cNvPr>
                  <p:cNvCxnSpPr>
                    <a:cxnSpLocks/>
                    <a:stCxn id="84" idx="3"/>
                    <a:endCxn id="82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DBEEE95-9D78-FD75-DEE2-336ECC097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1B902453-DCF1-7030-39F4-0E1E565A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urved Connector 90">
                    <a:extLst>
                      <a:ext uri="{FF2B5EF4-FFF2-40B4-BE49-F238E27FC236}">
                        <a16:creationId xmlns:a16="http://schemas.microsoft.com/office/drawing/2014/main" id="{55DF4D5A-1067-7B97-4A20-94D3B4EE4FB6}"/>
                      </a:ext>
                    </a:extLst>
                  </p:cNvPr>
                  <p:cNvCxnSpPr>
                    <a:stCxn id="82" idx="2"/>
                    <a:endCxn id="82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urved Connector 91">
                    <a:extLst>
                      <a:ext uri="{FF2B5EF4-FFF2-40B4-BE49-F238E27FC236}">
                        <a16:creationId xmlns:a16="http://schemas.microsoft.com/office/drawing/2014/main" id="{3C1B65C3-15FD-6348-BF27-C56F92B138F1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urved Connector 92">
                    <a:extLst>
                      <a:ext uri="{FF2B5EF4-FFF2-40B4-BE49-F238E27FC236}">
                        <a16:creationId xmlns:a16="http://schemas.microsoft.com/office/drawing/2014/main" id="{954FB624-1262-B6EF-FD0C-E57D6C51EF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urved Connector 93">
                    <a:extLst>
                      <a:ext uri="{FF2B5EF4-FFF2-40B4-BE49-F238E27FC236}">
                        <a16:creationId xmlns:a16="http://schemas.microsoft.com/office/drawing/2014/main" id="{4AF778E8-219E-7165-7267-D06441D8D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4883892" y="5645410"/>
            <a:ext cx="4429590" cy="656306"/>
            <a:chOff x="4332310" y="2988263"/>
            <a:chExt cx="4429590" cy="6563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301C75A-DD48-1372-4E1C-BB7328C8CD2D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90768C-6D34-1F62-CFA9-618D65E67DCC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C7DAD30-20BC-C40F-DB86-62245552CA69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8351CEDB-3A4C-2340-C84B-C67EDEC37DEC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31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17F4D1-A7C6-3837-B3A6-B26777D77ED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32</a:t>
                    </a:r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570D011E-BD22-004A-9A5E-AE2ABC92835C}"/>
                      </a:ext>
                    </a:extLst>
                  </p:cNvPr>
                  <p:cNvCxnSpPr>
                    <a:cxnSpLocks/>
                    <a:stCxn id="101" idx="6"/>
                    <a:endCxn id="103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EC37D70-964A-5FF1-4AD5-11704EED609E}"/>
                      </a:ext>
                    </a:extLst>
                  </p:cNvPr>
                  <p:cNvCxnSpPr>
                    <a:cxnSpLocks/>
                    <a:stCxn id="103" idx="6"/>
                    <a:endCxn id="104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F2893934-100D-24E4-409D-82A76E845B45}"/>
                      </a:ext>
                    </a:extLst>
                  </p:cNvPr>
                  <p:cNvCxnSpPr>
                    <a:cxnSpLocks/>
                    <a:stCxn id="103" idx="3"/>
                    <a:endCxn id="101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0A3341BB-C6D4-50E1-7099-56E9DC534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C70A4D59-A509-0D43-7B42-762F0F1520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Curved Connector 109">
                    <a:extLst>
                      <a:ext uri="{FF2B5EF4-FFF2-40B4-BE49-F238E27FC236}">
                        <a16:creationId xmlns:a16="http://schemas.microsoft.com/office/drawing/2014/main" id="{AC7A05D7-2195-DC71-AE6B-9AE5033EF63C}"/>
                      </a:ext>
                    </a:extLst>
                  </p:cNvPr>
                  <p:cNvCxnSpPr>
                    <a:stCxn id="101" idx="2"/>
                    <a:endCxn id="101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urved Connector 110">
                    <a:extLst>
                      <a:ext uri="{FF2B5EF4-FFF2-40B4-BE49-F238E27FC236}">
                        <a16:creationId xmlns:a16="http://schemas.microsoft.com/office/drawing/2014/main" id="{2CE53352-B29A-EBF6-4513-8268FE5FCEE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Curved Connector 111">
                    <a:extLst>
                      <a:ext uri="{FF2B5EF4-FFF2-40B4-BE49-F238E27FC236}">
                        <a16:creationId xmlns:a16="http://schemas.microsoft.com/office/drawing/2014/main" id="{853B2212-03B1-7869-6CE4-CC6E1DF58F9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urved Connector 112">
                    <a:extLst>
                      <a:ext uri="{FF2B5EF4-FFF2-40B4-BE49-F238E27FC236}">
                        <a16:creationId xmlns:a16="http://schemas.microsoft.com/office/drawing/2014/main" id="{C1374ABB-B23E-2DD8-980F-F3E939072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6623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656306"/>
            <a:chOff x="4332310" y="2988263"/>
            <a:chExt cx="1964398" cy="656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655580"/>
              <a:chOff x="4332310" y="2988263"/>
              <a:chExt cx="1964398" cy="6555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3"/>
                <a:endCxn id="15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6B453-3617-5FB5-1819-92DA336C4AA9}"/>
              </a:ext>
            </a:extLst>
          </p:cNvPr>
          <p:cNvGrpSpPr/>
          <p:nvPr/>
        </p:nvGrpSpPr>
        <p:grpSpPr>
          <a:xfrm>
            <a:off x="4888744" y="3353547"/>
            <a:ext cx="4429590" cy="656306"/>
            <a:chOff x="4332310" y="2988263"/>
            <a:chExt cx="4429590" cy="656306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F8F578-D3F7-06C2-C487-04DF98792AB1}"/>
                </a:ext>
              </a:extLst>
            </p:cNvPr>
            <p:cNvCxnSpPr>
              <a:cxnSpLocks/>
              <a:stCxn id="59" idx="6"/>
              <a:endCxn id="52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66A3F7E-4204-2D80-B534-27B4BA9CC793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1F6C5E4-4705-2EB8-772E-C0C6202C6B82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1CD91F9-8F3A-205E-D782-F9B795B71BCF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6D3E042-F002-2742-7237-C132FD1259D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A4E3FD3-2D09-9382-8260-24E0B35866D6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491C9A5-10D5-9AA6-C2FE-3054095BFCD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11</a:t>
                    </a: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3DED642F-137B-BBC7-33CF-B0CD26AD7D2B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12</a:t>
                    </a:r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BC13E59B-257B-4E01-43F2-03FD826C02D0}"/>
                      </a:ext>
                    </a:extLst>
                  </p:cNvPr>
                  <p:cNvCxnSpPr>
                    <a:cxnSpLocks/>
                    <a:stCxn id="56" idx="6"/>
                    <a:endCxn id="58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ED598CFC-A242-B210-2E2F-E509DA701788}"/>
                      </a:ext>
                    </a:extLst>
                  </p:cNvPr>
                  <p:cNvCxnSpPr>
                    <a:cxnSpLocks/>
                    <a:stCxn id="58" idx="6"/>
                    <a:endCxn id="59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740CE97-FB41-E91D-65FD-C84AB6F53CEA}"/>
                      </a:ext>
                    </a:extLst>
                  </p:cNvPr>
                  <p:cNvCxnSpPr>
                    <a:cxnSpLocks/>
                    <a:stCxn id="58" idx="3"/>
                    <a:endCxn id="56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695A8F33-E699-0F16-119C-E01D0C39B2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5E502B99-E3D1-5364-A1DD-10BA2CD65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urved Connector 67">
                    <a:extLst>
                      <a:ext uri="{FF2B5EF4-FFF2-40B4-BE49-F238E27FC236}">
                        <a16:creationId xmlns:a16="http://schemas.microsoft.com/office/drawing/2014/main" id="{40BD0F6A-07CD-85ED-9769-CCA94D9EF8DD}"/>
                      </a:ext>
                    </a:extLst>
                  </p:cNvPr>
                  <p:cNvCxnSpPr>
                    <a:stCxn id="56" idx="2"/>
                    <a:endCxn id="56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urved Connector 69">
                    <a:extLst>
                      <a:ext uri="{FF2B5EF4-FFF2-40B4-BE49-F238E27FC236}">
                        <a16:creationId xmlns:a16="http://schemas.microsoft.com/office/drawing/2014/main" id="{0525B04A-EC8E-AEB9-F4CE-3030B6BBBE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urved Connector 73">
                    <a:extLst>
                      <a:ext uri="{FF2B5EF4-FFF2-40B4-BE49-F238E27FC236}">
                        <a16:creationId xmlns:a16="http://schemas.microsoft.com/office/drawing/2014/main" id="{AE0DD095-EDF9-1BB7-395B-76C8202A828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EE03D17F-5A32-AADB-D0B1-06F15A558B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4888744" y="4545371"/>
            <a:ext cx="4429590" cy="656306"/>
            <a:chOff x="4332310" y="2988263"/>
            <a:chExt cx="4429590" cy="65630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B7A1C8B-F51B-7B13-C780-7BC8E3EE9E65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024CFED-43F6-0F24-FD21-5834F5D66ECD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8C8A604-1C18-6B28-0079-05E472240E60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7291CD55-4184-1DC3-E337-A30A4794244D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21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0DF26069-BC16-606E-05A7-41CB22247A7F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22</a:t>
                    </a:r>
                  </a:p>
                </p:txBody>
              </p:sp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id="{D0531D0D-30AF-EA32-7BDA-8FB5FE742C27}"/>
                      </a:ext>
                    </a:extLst>
                  </p:cNvPr>
                  <p:cNvCxnSpPr>
                    <a:cxnSpLocks/>
                    <a:stCxn id="82" idx="6"/>
                    <a:endCxn id="84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1EAA546-429A-6CE5-136B-709629B9F4F4}"/>
                      </a:ext>
                    </a:extLst>
                  </p:cNvPr>
                  <p:cNvCxnSpPr>
                    <a:cxnSpLocks/>
                    <a:stCxn id="84" idx="6"/>
                    <a:endCxn id="85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D3CB7D23-9D7C-6CB2-89DF-3ACA093A0AD8}"/>
                      </a:ext>
                    </a:extLst>
                  </p:cNvPr>
                  <p:cNvCxnSpPr>
                    <a:cxnSpLocks/>
                    <a:stCxn id="84" idx="3"/>
                    <a:endCxn id="82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5DBEEE95-9D78-FD75-DEE2-336ECC097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1B902453-DCF1-7030-39F4-0E1E565A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Curved Connector 90">
                    <a:extLst>
                      <a:ext uri="{FF2B5EF4-FFF2-40B4-BE49-F238E27FC236}">
                        <a16:creationId xmlns:a16="http://schemas.microsoft.com/office/drawing/2014/main" id="{55DF4D5A-1067-7B97-4A20-94D3B4EE4FB6}"/>
                      </a:ext>
                    </a:extLst>
                  </p:cNvPr>
                  <p:cNvCxnSpPr>
                    <a:cxnSpLocks/>
                    <a:stCxn id="82" idx="2"/>
                    <a:endCxn id="82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urved Connector 91">
                    <a:extLst>
                      <a:ext uri="{FF2B5EF4-FFF2-40B4-BE49-F238E27FC236}">
                        <a16:creationId xmlns:a16="http://schemas.microsoft.com/office/drawing/2014/main" id="{3C1B65C3-15FD-6348-BF27-C56F92B138F1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urved Connector 92">
                    <a:extLst>
                      <a:ext uri="{FF2B5EF4-FFF2-40B4-BE49-F238E27FC236}">
                        <a16:creationId xmlns:a16="http://schemas.microsoft.com/office/drawing/2014/main" id="{954FB624-1262-B6EF-FD0C-E57D6C51EF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urved Connector 93">
                    <a:extLst>
                      <a:ext uri="{FF2B5EF4-FFF2-40B4-BE49-F238E27FC236}">
                        <a16:creationId xmlns:a16="http://schemas.microsoft.com/office/drawing/2014/main" id="{4AF778E8-219E-7165-7267-D06441D8D1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4883892" y="5645410"/>
            <a:ext cx="4429590" cy="656306"/>
            <a:chOff x="4332310" y="2988263"/>
            <a:chExt cx="4429590" cy="656306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4332310" y="2988263"/>
              <a:ext cx="4429590" cy="656306"/>
              <a:chOff x="4332310" y="2988263"/>
              <a:chExt cx="4429590" cy="656306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0301C75A-DD48-1372-4E1C-BB7328C8CD2D}"/>
                  </a:ext>
                </a:extLst>
              </p:cNvPr>
              <p:cNvGrpSpPr/>
              <p:nvPr/>
            </p:nvGrpSpPr>
            <p:grpSpPr>
              <a:xfrm>
                <a:off x="4332310" y="2988263"/>
                <a:ext cx="4034538" cy="656306"/>
                <a:chOff x="4332310" y="2988263"/>
                <a:chExt cx="4034538" cy="656306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290768C-6D34-1F62-CFA9-618D65E67DCC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4C7DAD30-20BC-C40F-DB86-62245552CA69}"/>
                    </a:ext>
                  </a:extLst>
                </p:cNvPr>
                <p:cNvGrpSpPr/>
                <p:nvPr/>
              </p:nvGrpSpPr>
              <p:grpSpPr>
                <a:xfrm>
                  <a:off x="4332310" y="2988263"/>
                  <a:ext cx="4034538" cy="655580"/>
                  <a:chOff x="4332310" y="2988263"/>
                  <a:chExt cx="4034538" cy="655580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8351CEDB-3A4C-2340-C84B-C67EDEC37DEC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31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0517F4D1-A7C6-3837-B3A6-B26777D77ED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32</a:t>
                    </a:r>
                  </a:p>
                </p:txBody>
              </p: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570D011E-BD22-004A-9A5E-AE2ABC92835C}"/>
                      </a:ext>
                    </a:extLst>
                  </p:cNvPr>
                  <p:cNvCxnSpPr>
                    <a:cxnSpLocks/>
                    <a:stCxn id="101" idx="6"/>
                    <a:endCxn id="103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EC37D70-964A-5FF1-4AD5-11704EED609E}"/>
                      </a:ext>
                    </a:extLst>
                  </p:cNvPr>
                  <p:cNvCxnSpPr>
                    <a:cxnSpLocks/>
                    <a:stCxn id="103" idx="6"/>
                    <a:endCxn id="104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F2893934-100D-24E4-409D-82A76E845B45}"/>
                      </a:ext>
                    </a:extLst>
                  </p:cNvPr>
                  <p:cNvCxnSpPr>
                    <a:cxnSpLocks/>
                    <a:stCxn id="103" idx="3"/>
                    <a:endCxn id="101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0A3341BB-C6D4-50E1-7099-56E9DC534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C70A4D59-A509-0D43-7B42-762F0F1520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Curved Connector 109">
                    <a:extLst>
                      <a:ext uri="{FF2B5EF4-FFF2-40B4-BE49-F238E27FC236}">
                        <a16:creationId xmlns:a16="http://schemas.microsoft.com/office/drawing/2014/main" id="{AC7A05D7-2195-DC71-AE6B-9AE5033EF63C}"/>
                      </a:ext>
                    </a:extLst>
                  </p:cNvPr>
                  <p:cNvCxnSpPr>
                    <a:stCxn id="101" idx="2"/>
                    <a:endCxn id="101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urved Connector 110">
                    <a:extLst>
                      <a:ext uri="{FF2B5EF4-FFF2-40B4-BE49-F238E27FC236}">
                        <a16:creationId xmlns:a16="http://schemas.microsoft.com/office/drawing/2014/main" id="{2CE53352-B29A-EBF6-4513-8268FE5FCEEA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Curved Connector 111">
                    <a:extLst>
                      <a:ext uri="{FF2B5EF4-FFF2-40B4-BE49-F238E27FC236}">
                        <a16:creationId xmlns:a16="http://schemas.microsoft.com/office/drawing/2014/main" id="{853B2212-03B1-7869-6CE4-CC6E1DF58F9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Curved Connector 112">
                    <a:extLst>
                      <a:ext uri="{FF2B5EF4-FFF2-40B4-BE49-F238E27FC236}">
                        <a16:creationId xmlns:a16="http://schemas.microsoft.com/office/drawing/2014/main" id="{C1374ABB-B23E-2DD8-980F-F3E939072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29612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656306"/>
            <a:chOff x="4332310" y="2988263"/>
            <a:chExt cx="1964398" cy="656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655580"/>
              <a:chOff x="4332310" y="2988263"/>
              <a:chExt cx="1964398" cy="6555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3"/>
                <a:endCxn id="15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5580"/>
              <a:chOff x="4332310" y="2988263"/>
              <a:chExt cx="3196994" cy="65558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stCxn id="56" idx="2"/>
                <a:endCxn id="56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/>
              <p:nvPr/>
            </p:nvCxnSpPr>
            <p:spPr>
              <a:xfrm rot="10800000" flipH="1">
                <a:off x="6848157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35862" y="4545371"/>
            <a:ext cx="3182472" cy="655580"/>
            <a:chOff x="5579428" y="2988263"/>
            <a:chExt cx="3182472" cy="655580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579428" y="2988263"/>
              <a:ext cx="3182472" cy="655580"/>
              <a:chOff x="5579428" y="2988263"/>
              <a:chExt cx="3182472" cy="65558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579428" y="2988263"/>
                <a:ext cx="2787420" cy="655580"/>
                <a:chOff x="5579428" y="2988263"/>
                <a:chExt cx="2787420" cy="65558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5579428" y="2988263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462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22723"/>
            <a:ext cx="1964398" cy="1156817"/>
            <a:chOff x="4332310" y="2988263"/>
            <a:chExt cx="1964398" cy="115681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2988263"/>
              <a:ext cx="1964398" cy="1156817"/>
              <a:chOff x="4332310" y="2988263"/>
              <a:chExt cx="1964398" cy="115681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53">
                <a:extLst>
                  <a:ext uri="{FF2B5EF4-FFF2-40B4-BE49-F238E27FC236}">
                    <a16:creationId xmlns:a16="http://schemas.microsoft.com/office/drawing/2014/main" id="{C385F2AD-9155-0879-1EBE-4FBB51B0919F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332310" y="2988263"/>
              <a:ext cx="3196994" cy="656305"/>
              <a:chOff x="4332310" y="2988263"/>
              <a:chExt cx="3196994" cy="656305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C13E59B-257B-4E01-43F2-03FD826C02D0}"/>
                  </a:ext>
                </a:extLst>
              </p:cNvPr>
              <p:cNvCxnSpPr>
                <a:cxnSpLocks/>
                <a:stCxn id="56" idx="6"/>
                <a:endCxn id="58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95A8F33-E699-0F16-119C-E01D0C39B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74599" y="3550916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urved Connector 67">
                <a:extLst>
                  <a:ext uri="{FF2B5EF4-FFF2-40B4-BE49-F238E27FC236}">
                    <a16:creationId xmlns:a16="http://schemas.microsoft.com/office/drawing/2014/main" id="{40BD0F6A-07CD-85ED-9769-CCA94D9EF8DD}"/>
                  </a:ext>
                </a:extLst>
              </p:cNvPr>
              <p:cNvCxnSpPr>
                <a:cxnSpLocks/>
                <a:stCxn id="56" idx="2"/>
                <a:endCxn id="56" idx="4"/>
              </p:cNvCxnSpPr>
              <p:nvPr/>
            </p:nvCxnSpPr>
            <p:spPr>
              <a:xfrm rot="10800000" flipH="1" flipV="1">
                <a:off x="4332310" y="3329775"/>
                <a:ext cx="344774" cy="314793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>
                <a:extLst>
                  <a:ext uri="{FF2B5EF4-FFF2-40B4-BE49-F238E27FC236}">
                    <a16:creationId xmlns:a16="http://schemas.microsoft.com/office/drawing/2014/main" id="{AE0DD095-EDF9-1BB7-395B-76C8202A8280}"/>
                  </a:ext>
                </a:extLst>
              </p:cNvPr>
              <p:cNvCxnSpPr>
                <a:cxnSpLocks/>
                <a:stCxn id="59" idx="6"/>
                <a:endCxn id="59" idx="0"/>
              </p:cNvCxnSpPr>
              <p:nvPr/>
            </p:nvCxnSpPr>
            <p:spPr>
              <a:xfrm flipH="1" flipV="1">
                <a:off x="7184530" y="3014256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58516"/>
            <a:ext cx="3154740" cy="642435"/>
            <a:chOff x="5607160" y="3001408"/>
            <a:chExt cx="3154740" cy="642435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01408"/>
              <a:ext cx="3154740" cy="642435"/>
              <a:chOff x="5607160" y="3001408"/>
              <a:chExt cx="3154740" cy="64243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01408"/>
                <a:ext cx="2759688" cy="642435"/>
                <a:chOff x="5607160" y="3001408"/>
                <a:chExt cx="2759688" cy="642435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1EAA546-429A-6CE5-136B-709629B9F4F4}"/>
                    </a:ext>
                  </a:extLst>
                </p:cNvPr>
                <p:cNvCxnSpPr>
                  <a:cxnSpLocks/>
                  <a:stCxn id="84" idx="6"/>
                  <a:endCxn id="85" idx="2"/>
                </p:cNvCxnSpPr>
                <p:nvPr/>
              </p:nvCxnSpPr>
              <p:spPr>
                <a:xfrm>
                  <a:off x="6296708" y="3329050"/>
                  <a:ext cx="543048" cy="0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1B902453-DCF1-7030-39F4-0E1E565A7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urved Connector 91">
                  <a:extLst>
                    <a:ext uri="{FF2B5EF4-FFF2-40B4-BE49-F238E27FC236}">
                      <a16:creationId xmlns:a16="http://schemas.microsoft.com/office/drawing/2014/main" id="{3C1B65C3-15FD-6348-BF27-C56F92B138F1}"/>
                    </a:ext>
                  </a:extLst>
                </p:cNvPr>
                <p:cNvCxnSpPr>
                  <a:cxnSpLocks/>
                  <a:stCxn id="84" idx="2"/>
                  <a:endCxn id="84" idx="4"/>
                </p:cNvCxnSpPr>
                <p:nvPr/>
              </p:nvCxnSpPr>
              <p:spPr>
                <a:xfrm rot="10800000" flipH="1" flipV="1">
                  <a:off x="5607160" y="3329049"/>
                  <a:ext cx="344774" cy="314793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urved Connector 93">
                  <a:extLst>
                    <a:ext uri="{FF2B5EF4-FFF2-40B4-BE49-F238E27FC236}">
                      <a16:creationId xmlns:a16="http://schemas.microsoft.com/office/drawing/2014/main" id="{4AF778E8-219E-7165-7267-D06441D8D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07FDCC-1E1D-7538-A608-56BC24856016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BF30FCD-5D86-5308-F07C-2403B346C882}"/>
                </a:ext>
              </a:extLst>
            </p:cNvPr>
            <p:cNvCxnSpPr>
              <a:cxnSpLocks/>
              <a:stCxn id="104" idx="6"/>
              <a:endCxn id="99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11E445-F8CB-FB1F-39FC-57712F8620DE}"/>
                </a:ext>
              </a:extLst>
            </p:cNvPr>
            <p:cNvGrpSpPr/>
            <p:nvPr/>
          </p:nvGrpSpPr>
          <p:grpSpPr>
            <a:xfrm>
              <a:off x="6839756" y="3001408"/>
              <a:ext cx="1922144" cy="642435"/>
              <a:chOff x="6839756" y="3001408"/>
              <a:chExt cx="1922144" cy="642435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D4AB593-DEF6-3724-94AA-03E47C40B513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33</a:t>
                </a:r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C7DAD30-20BC-C40F-DB86-62245552CA69}"/>
                  </a:ext>
                </a:extLst>
              </p:cNvPr>
              <p:cNvGrpSpPr/>
              <p:nvPr/>
            </p:nvGrpSpPr>
            <p:grpSpPr>
              <a:xfrm>
                <a:off x="6839756" y="3001408"/>
                <a:ext cx="1527092" cy="642435"/>
                <a:chOff x="6839756" y="3001408"/>
                <a:chExt cx="1527092" cy="642435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517F4D1-A7C6-3837-B3A6-B26777D77EDD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32</a:t>
                  </a:r>
                </a:p>
              </p:txBody>
            </p: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C70A4D59-A509-0D43-7B42-762F0F152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07195" y="3547042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853B2212-03B1-7869-6CE4-CC6E1DF58F92}"/>
                    </a:ext>
                  </a:extLst>
                </p:cNvPr>
                <p:cNvCxnSpPr>
                  <a:cxnSpLocks/>
                  <a:endCxn id="104" idx="4"/>
                </p:cNvCxnSpPr>
                <p:nvPr/>
              </p:nvCxnSpPr>
              <p:spPr>
                <a:xfrm>
                  <a:off x="6848157" y="3329776"/>
                  <a:ext cx="336373" cy="314067"/>
                </a:xfrm>
                <a:prstGeom prst="curvedConnector4">
                  <a:avLst>
                    <a:gd name="adj1" fmla="val -77245"/>
                    <a:gd name="adj2" fmla="val 172787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>
                  <a:extLst>
                    <a:ext uri="{FF2B5EF4-FFF2-40B4-BE49-F238E27FC236}">
                      <a16:creationId xmlns:a16="http://schemas.microsoft.com/office/drawing/2014/main" id="{C1374ABB-B23E-2DD8-980F-F3E939072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8022074" y="3001408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6618F7-8ED6-5896-AAF5-3064EC5F56CB}"/>
              </a:ext>
            </a:extLst>
          </p:cNvPr>
          <p:cNvCxnSpPr>
            <a:cxnSpLocks/>
            <a:stCxn id="59" idx="3"/>
            <a:endCxn id="84" idx="0"/>
          </p:cNvCxnSpPr>
          <p:nvPr/>
        </p:nvCxnSpPr>
        <p:spPr>
          <a:xfrm flipH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449F4C-764E-62CF-CF41-0F847C01D03E}"/>
              </a:ext>
            </a:extLst>
          </p:cNvPr>
          <p:cNvCxnSpPr>
            <a:cxnSpLocks/>
            <a:stCxn id="59" idx="4"/>
            <a:endCxn id="85" idx="0"/>
          </p:cNvCxnSpPr>
          <p:nvPr/>
        </p:nvCxnSpPr>
        <p:spPr>
          <a:xfrm>
            <a:off x="7740964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F0DDE4E-9EC7-6BE7-FBEB-4AB60D10C66A}"/>
              </a:ext>
            </a:extLst>
          </p:cNvPr>
          <p:cNvCxnSpPr>
            <a:cxnSpLocks/>
            <a:stCxn id="59" idx="5"/>
            <a:endCxn id="80" idx="0"/>
          </p:cNvCxnSpPr>
          <p:nvPr/>
        </p:nvCxnSpPr>
        <p:spPr>
          <a:xfrm>
            <a:off x="7984756" y="3916926"/>
            <a:ext cx="988804" cy="6544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6046CD7-D87C-F86E-DE89-20B276A67EC7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7736112" y="5108749"/>
            <a:ext cx="993656" cy="5907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1185C6-8EBA-F84D-FF37-DA2C196D09BD}"/>
              </a:ext>
            </a:extLst>
          </p:cNvPr>
          <p:cNvCxnSpPr>
            <a:cxnSpLocks/>
            <a:stCxn id="80" idx="4"/>
            <a:endCxn id="99" idx="0"/>
          </p:cNvCxnSpPr>
          <p:nvPr/>
        </p:nvCxnSpPr>
        <p:spPr>
          <a:xfrm flipH="1">
            <a:off x="8968708" y="5200950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48716"/>
            <a:ext cx="1964398" cy="1130824"/>
            <a:chOff x="4332310" y="3014256"/>
            <a:chExt cx="1964398" cy="113082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3014256"/>
              <a:ext cx="1964398" cy="1130824"/>
              <a:chOff x="4332310" y="3014256"/>
              <a:chExt cx="1964398" cy="11308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920876" y="2988263"/>
              <a:ext cx="2608428" cy="655580"/>
              <a:chOff x="4920876" y="2988263"/>
              <a:chExt cx="2608428" cy="65558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71363"/>
            <a:ext cx="3154740" cy="629588"/>
            <a:chOff x="5607160" y="3014255"/>
            <a:chExt cx="3154740" cy="629588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14255"/>
              <a:ext cx="3154740" cy="629588"/>
              <a:chOff x="5607160" y="3014255"/>
              <a:chExt cx="3154740" cy="629588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14256"/>
                <a:ext cx="1922144" cy="629587"/>
                <a:chOff x="5607160" y="3014256"/>
                <a:chExt cx="1922144" cy="62958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11E445-F8CB-FB1F-39FC-57712F8620DE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D4AB593-DEF6-3724-94AA-03E47C40B513}"/>
                </a:ext>
              </a:extLst>
            </p:cNvPr>
            <p:cNvSpPr/>
            <p:nvPr/>
          </p:nvSpPr>
          <p:spPr>
            <a:xfrm>
              <a:off x="8072352" y="301425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C7DAD30-20BC-C40F-DB86-62245552CA69}"/>
                </a:ext>
              </a:extLst>
            </p:cNvPr>
            <p:cNvGrpSpPr/>
            <p:nvPr/>
          </p:nvGrpSpPr>
          <p:grpSpPr>
            <a:xfrm>
              <a:off x="6839756" y="3001408"/>
              <a:ext cx="1527092" cy="642435"/>
              <a:chOff x="6839756" y="3001408"/>
              <a:chExt cx="1527092" cy="64243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517F4D1-A7C6-3837-B3A6-B26777D77EDD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32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70A4D59-A509-0D43-7B42-762F0F152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195" y="35470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urved Connector 112">
                <a:extLst>
                  <a:ext uri="{FF2B5EF4-FFF2-40B4-BE49-F238E27FC236}">
                    <a16:creationId xmlns:a16="http://schemas.microsoft.com/office/drawing/2014/main" id="{C1374ABB-B23E-2DD8-980F-F3E939072E3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022074" y="3001408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3360CB-25F8-F2D3-F457-BB31BFC8EAF4}"/>
              </a:ext>
            </a:extLst>
          </p:cNvPr>
          <p:cNvCxnSpPr>
            <a:cxnSpLocks/>
          </p:cNvCxnSpPr>
          <p:nvPr/>
        </p:nvCxnSpPr>
        <p:spPr>
          <a:xfrm flipH="1">
            <a:off x="6506736" y="3915474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F4D62A8-AC18-11CF-2DAC-6DDFD9CE7EBE}"/>
              </a:ext>
            </a:extLst>
          </p:cNvPr>
          <p:cNvCxnSpPr>
            <a:cxnSpLocks/>
            <a:stCxn id="59" idx="4"/>
            <a:endCxn id="85" idx="0"/>
          </p:cNvCxnSpPr>
          <p:nvPr/>
        </p:nvCxnSpPr>
        <p:spPr>
          <a:xfrm>
            <a:off x="7740964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1AF6A5-9687-945D-4BA9-960612C28DE3}"/>
              </a:ext>
            </a:extLst>
          </p:cNvPr>
          <p:cNvCxnSpPr>
            <a:cxnSpLocks/>
            <a:stCxn id="59" idx="4"/>
            <a:endCxn id="80" idx="0"/>
          </p:cNvCxnSpPr>
          <p:nvPr/>
        </p:nvCxnSpPr>
        <p:spPr>
          <a:xfrm>
            <a:off x="7740964" y="4009127"/>
            <a:ext cx="1232596" cy="5622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8D1BADD-4022-83D6-1F08-3C3D2C42EA64}"/>
              </a:ext>
            </a:extLst>
          </p:cNvPr>
          <p:cNvCxnSpPr>
            <a:cxnSpLocks/>
            <a:stCxn id="80" idx="3"/>
            <a:endCxn id="104" idx="0"/>
          </p:cNvCxnSpPr>
          <p:nvPr/>
        </p:nvCxnSpPr>
        <p:spPr>
          <a:xfrm flipH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F7D9DA-A466-DE5B-B637-B1306D4C1980}"/>
              </a:ext>
            </a:extLst>
          </p:cNvPr>
          <p:cNvCxnSpPr>
            <a:cxnSpLocks/>
            <a:stCxn id="80" idx="4"/>
            <a:endCxn id="99" idx="0"/>
          </p:cNvCxnSpPr>
          <p:nvPr/>
        </p:nvCxnSpPr>
        <p:spPr>
          <a:xfrm flipH="1">
            <a:off x="8968708" y="5200950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4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i="1" dirty="0"/>
                  <a:t>Markov property </a:t>
                </a:r>
                <a:r>
                  <a:rPr lang="en-US" sz="2400" dirty="0"/>
                  <a:t>for 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independent of the sequence that produced it, given its </a:t>
                </a:r>
                <a:r>
                  <a:rPr lang="en-US" sz="2400" i="1" dirty="0"/>
                  <a:t>k</a:t>
                </a:r>
                <a:r>
                  <a:rPr lang="en-US" sz="2400" dirty="0"/>
                  <a:t> predecessors.</a:t>
                </a:r>
              </a:p>
              <a:p>
                <a:r>
                  <a:rPr lang="en-US" sz="2400" dirty="0"/>
                  <a:t>Thus, a second-order Markov chain has the property: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FD089B-7809-8ECA-00AB-FA4B7C40A474}"/>
              </a:ext>
            </a:extLst>
          </p:cNvPr>
          <p:cNvSpPr/>
          <p:nvPr/>
        </p:nvSpPr>
        <p:spPr>
          <a:xfrm>
            <a:off x="6592186" y="5039833"/>
            <a:ext cx="2594344" cy="723014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8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Can we get these probabilities from our original transition diagram?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The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Markov property </a:t>
                </a:r>
                <a:r>
                  <a:rPr lang="en-US" sz="2400" dirty="0">
                    <a:solidFill>
                      <a:schemeClr val="bg1"/>
                    </a:solidFill>
                  </a:rPr>
                  <a:t>for a k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th</a:t>
                </a:r>
                <a:r>
                  <a:rPr lang="en-US" sz="2400" dirty="0">
                    <a:solidFill>
                      <a:schemeClr val="bg1"/>
                    </a:solidFill>
                  </a:rPr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independent of the sequence that produced it, given its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k</a:t>
                </a:r>
                <a:r>
                  <a:rPr lang="en-US" sz="2400" dirty="0">
                    <a:solidFill>
                      <a:schemeClr val="bg1"/>
                    </a:solidFill>
                  </a:rPr>
                  <a:t> predecessors.</a:t>
                </a:r>
              </a:p>
              <a:p>
                <a:r>
                  <a:rPr lang="en-US" sz="2400" dirty="0"/>
                  <a:t>Thus, a second-order Markov chain has the property: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2FD089B-7809-8ECA-00AB-FA4B7C40A474}"/>
              </a:ext>
            </a:extLst>
          </p:cNvPr>
          <p:cNvSpPr/>
          <p:nvPr/>
        </p:nvSpPr>
        <p:spPr>
          <a:xfrm>
            <a:off x="6592186" y="5039833"/>
            <a:ext cx="2594344" cy="723014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57AAC-2C9A-4C80-A25F-031F7200B1E0}"/>
              </a:ext>
            </a:extLst>
          </p:cNvPr>
          <p:cNvGrpSpPr/>
          <p:nvPr/>
        </p:nvGrpSpPr>
        <p:grpSpPr>
          <a:xfrm>
            <a:off x="5830824" y="2251752"/>
            <a:ext cx="4429590" cy="1422470"/>
            <a:chOff x="4332310" y="2222099"/>
            <a:chExt cx="4429590" cy="142247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965402F-23CE-C301-A4A7-A6FDBD2F982E}"/>
                </a:ext>
              </a:extLst>
            </p:cNvPr>
            <p:cNvCxnSpPr>
              <a:cxnSpLocks/>
              <a:stCxn id="13" idx="6"/>
              <a:endCxn id="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58FE6C-0DB0-DD57-988D-88EDE0579070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8F252FC-E25A-62ED-409C-6466440E28B7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476DC6-36C9-D3D2-2573-CE455D4B0631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6FA9C12-A5FC-B4F8-D54B-AC8B9766DF37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8916EA0-65CA-031C-FDC1-6D6A39AFA52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8D44EF5-18A7-07A2-FC9A-5D1CCDD811C8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F47FD0A5-BB92-D8A8-BBAA-F46B5CE9D09D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E8847AF3-9F71-C09C-84E4-B00F5D6F1ED0}"/>
                      </a:ext>
                    </a:extLst>
                  </p:cNvPr>
                  <p:cNvCxnSpPr>
                    <a:cxnSpLocks/>
                    <a:stCxn id="10" idx="6"/>
                    <a:endCxn id="12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49C7F0B6-9877-CA4C-C6F1-CB9AA1F84FB0}"/>
                      </a:ext>
                    </a:extLst>
                  </p:cNvPr>
                  <p:cNvCxnSpPr>
                    <a:cxnSpLocks/>
                    <a:stCxn id="12" idx="6"/>
                    <a:endCxn id="13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89769039-BF37-B95E-71FF-A829C005D0CB}"/>
                      </a:ext>
                    </a:extLst>
                  </p:cNvPr>
                  <p:cNvCxnSpPr>
                    <a:cxnSpLocks/>
                    <a:stCxn id="12" idx="3"/>
                    <a:endCxn id="10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A7E7CB61-66C5-8112-4DFE-2B32967842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>
                    <a:extLst>
                      <a:ext uri="{FF2B5EF4-FFF2-40B4-BE49-F238E27FC236}">
                        <a16:creationId xmlns:a16="http://schemas.microsoft.com/office/drawing/2014/main" id="{97102393-BD8B-BC1B-FDE8-853920003D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Curved Connector 18">
                    <a:extLst>
                      <a:ext uri="{FF2B5EF4-FFF2-40B4-BE49-F238E27FC236}">
                        <a16:creationId xmlns:a16="http://schemas.microsoft.com/office/drawing/2014/main" id="{1888C8FA-0281-003F-7146-7BF8BCE07FA6}"/>
                      </a:ext>
                    </a:extLst>
                  </p:cNvPr>
                  <p:cNvCxnSpPr>
                    <a:stCxn id="10" idx="2"/>
                    <a:endCxn id="10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Curved Connector 19">
                    <a:extLst>
                      <a:ext uri="{FF2B5EF4-FFF2-40B4-BE49-F238E27FC236}">
                        <a16:creationId xmlns:a16="http://schemas.microsoft.com/office/drawing/2014/main" id="{609CB59C-5CEC-6ED6-1403-89F40894EE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urved Connector 20">
                    <a:extLst>
                      <a:ext uri="{FF2B5EF4-FFF2-40B4-BE49-F238E27FC236}">
                        <a16:creationId xmlns:a16="http://schemas.microsoft.com/office/drawing/2014/main" id="{20375590-723D-DFFE-4B67-06B21B1144B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urved Connector 21">
                    <a:extLst>
                      <a:ext uri="{FF2B5EF4-FFF2-40B4-BE49-F238E27FC236}">
                        <a16:creationId xmlns:a16="http://schemas.microsoft.com/office/drawing/2014/main" id="{D06AA02D-8B5E-261E-86A4-2D95044065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0E9DE1C0-D7D4-383D-BD9F-2080DE334888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33B74BA-E3C0-E89C-A399-902CB14BFD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646" y="1987170"/>
                <a:ext cx="631625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400"/>
                  </a:spcAft>
                  <a:buFont typeface="Arial"/>
                  <a:buNone/>
                  <a:defRPr sz="18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6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5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4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spcAft>
                    <a:spcPts val="400"/>
                  </a:spcAft>
                  <a:buFont typeface="Arial"/>
                  <a:buChar char="•"/>
                  <a:defRPr sz="1200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33B74BA-E3C0-E89C-A399-902CB14BF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46" y="1987170"/>
                <a:ext cx="6316257" cy="4351338"/>
              </a:xfrm>
              <a:prstGeom prst="rect">
                <a:avLst/>
              </a:prstGeom>
              <a:blipFill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0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Review 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Important properties of Markov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Introduce Markov Decision Processes (MDPs)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first-order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2B3E-4273-B71A-7D85-D547F1203793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9C2B3E-4273-B71A-7D85-D547F120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016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first-order</a:t>
                </a:r>
                <a:r>
                  <a:rPr lang="en-US" sz="2400" dirty="0"/>
                  <a:t>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21EA-C407-33FE-F9AB-06A0CAF050CC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A21EA-C407-33FE-F9AB-06A0CAF05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8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dirty="0"/>
                  <a:t>k</a:t>
                </a:r>
                <a:r>
                  <a:rPr lang="en-US" sz="2400" b="1" baseline="30000" dirty="0"/>
                  <a:t>th</a:t>
                </a:r>
                <a:r>
                  <a:rPr lang="en-US" sz="2400" b="1" dirty="0"/>
                  <a:t>-order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984BF-479D-CE57-5AFF-707A77E6FCC3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984BF-479D-CE57-5AFF-707A77E6F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2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1" dirty="0"/>
                  <a:t> is the set of </a:t>
                </a:r>
                <a:r>
                  <a:rPr lang="en-US" sz="2400" b="1" i="1" dirty="0"/>
                  <a:t>n</a:t>
                </a:r>
                <a:r>
                  <a:rPr lang="en-US" sz="2400" b="1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591E40-6312-B3EA-41C5-209F20AF8555}"/>
              </a:ext>
            </a:extLst>
          </p:cNvPr>
          <p:cNvSpPr txBox="1"/>
          <p:nvPr/>
        </p:nvSpPr>
        <p:spPr>
          <a:xfrm>
            <a:off x="7208874" y="4316833"/>
            <a:ext cx="4671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State set remains the same!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F138AE-DB06-D7C2-83E5-360E80FBBBE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F138AE-DB06-D7C2-83E5-360E80FBB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63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51760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Previously: just encoded edges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from the transition diagram as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6F6F5-6973-3115-6CBB-D2BD4106649B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B6F6F5-6973-3115-6CBB-D2BD4106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48592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Recall: </a:t>
            </a:r>
          </a:p>
          <a:p>
            <a:r>
              <a:rPr lang="en-US" sz="3000" b="1" dirty="0" err="1">
                <a:solidFill>
                  <a:srgbClr val="C00000"/>
                </a:solidFill>
              </a:rPr>
              <a:t>s</a:t>
            </a:r>
            <a:r>
              <a:rPr lang="en-US" sz="3000" b="1" baseline="-25000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 = state we are coming from</a:t>
            </a:r>
          </a:p>
          <a:p>
            <a:r>
              <a:rPr lang="en-US" sz="3000" b="1" dirty="0" err="1">
                <a:solidFill>
                  <a:srgbClr val="C00000"/>
                </a:solidFill>
              </a:rPr>
              <a:t>s</a:t>
            </a:r>
            <a:r>
              <a:rPr lang="en-US" sz="3000" b="1" baseline="-25000" dirty="0" err="1">
                <a:solidFill>
                  <a:srgbClr val="C00000"/>
                </a:solidFill>
              </a:rPr>
              <a:t>j</a:t>
            </a:r>
            <a:r>
              <a:rPr lang="en-US" sz="3000" b="1" dirty="0">
                <a:solidFill>
                  <a:srgbClr val="C00000"/>
                </a:solidFill>
              </a:rPr>
              <a:t> = state we are going 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B4B45-7823-06C4-E045-7A2D85D40C4C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B4B45-7823-06C4-E045-7A2D85D40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35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26296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Now: what is </a:t>
            </a:r>
            <a:r>
              <a:rPr lang="en-US" sz="3000" b="1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54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48716"/>
            <a:ext cx="1964398" cy="1130824"/>
            <a:chOff x="4332310" y="3014256"/>
            <a:chExt cx="1964398" cy="113082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3014256"/>
              <a:ext cx="1964398" cy="1130824"/>
              <a:chOff x="4332310" y="3014256"/>
              <a:chExt cx="1964398" cy="11308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920876" y="2988263"/>
              <a:ext cx="2608428" cy="655580"/>
              <a:chOff x="4920876" y="2988263"/>
              <a:chExt cx="2608428" cy="65558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71363"/>
            <a:ext cx="3154740" cy="629588"/>
            <a:chOff x="5607160" y="3014255"/>
            <a:chExt cx="3154740" cy="629588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14255"/>
              <a:ext cx="3154740" cy="629588"/>
              <a:chOff x="5607160" y="3014255"/>
              <a:chExt cx="3154740" cy="629588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14256"/>
                <a:ext cx="1922144" cy="629587"/>
                <a:chOff x="5607160" y="3014256"/>
                <a:chExt cx="1922144" cy="62958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11E445-F8CB-FB1F-39FC-57712F8620DE}"/>
              </a:ext>
            </a:extLst>
          </p:cNvPr>
          <p:cNvGrpSpPr/>
          <p:nvPr/>
        </p:nvGrpSpPr>
        <p:grpSpPr>
          <a:xfrm>
            <a:off x="7391338" y="5658555"/>
            <a:ext cx="1922144" cy="642435"/>
            <a:chOff x="6839756" y="3001408"/>
            <a:chExt cx="1922144" cy="642435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D4AB593-DEF6-3724-94AA-03E47C40B513}"/>
                </a:ext>
              </a:extLst>
            </p:cNvPr>
            <p:cNvSpPr/>
            <p:nvPr/>
          </p:nvSpPr>
          <p:spPr>
            <a:xfrm>
              <a:off x="8072352" y="301425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C7DAD30-20BC-C40F-DB86-62245552CA69}"/>
                </a:ext>
              </a:extLst>
            </p:cNvPr>
            <p:cNvGrpSpPr/>
            <p:nvPr/>
          </p:nvGrpSpPr>
          <p:grpSpPr>
            <a:xfrm>
              <a:off x="6839756" y="3001408"/>
              <a:ext cx="1527092" cy="642435"/>
              <a:chOff x="6839756" y="3001408"/>
              <a:chExt cx="1527092" cy="642435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517F4D1-A7C6-3837-B3A6-B26777D77EDD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32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70A4D59-A509-0D43-7B42-762F0F152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195" y="35470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urved Connector 112">
                <a:extLst>
                  <a:ext uri="{FF2B5EF4-FFF2-40B4-BE49-F238E27FC236}">
                    <a16:creationId xmlns:a16="http://schemas.microsoft.com/office/drawing/2014/main" id="{C1374ABB-B23E-2DD8-980F-F3E939072E3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022074" y="3001408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3360CB-25F8-F2D3-F457-BB31BFC8EAF4}"/>
              </a:ext>
            </a:extLst>
          </p:cNvPr>
          <p:cNvCxnSpPr>
            <a:cxnSpLocks/>
          </p:cNvCxnSpPr>
          <p:nvPr/>
        </p:nvCxnSpPr>
        <p:spPr>
          <a:xfrm flipH="1">
            <a:off x="6506736" y="3915474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F4D62A8-AC18-11CF-2DAC-6DDFD9CE7EBE}"/>
              </a:ext>
            </a:extLst>
          </p:cNvPr>
          <p:cNvCxnSpPr>
            <a:cxnSpLocks/>
            <a:stCxn id="59" idx="4"/>
            <a:endCxn id="85" idx="0"/>
          </p:cNvCxnSpPr>
          <p:nvPr/>
        </p:nvCxnSpPr>
        <p:spPr>
          <a:xfrm>
            <a:off x="7740964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1AF6A5-9687-945D-4BA9-960612C28DE3}"/>
              </a:ext>
            </a:extLst>
          </p:cNvPr>
          <p:cNvCxnSpPr>
            <a:cxnSpLocks/>
            <a:stCxn id="59" idx="4"/>
            <a:endCxn id="80" idx="0"/>
          </p:cNvCxnSpPr>
          <p:nvPr/>
        </p:nvCxnSpPr>
        <p:spPr>
          <a:xfrm>
            <a:off x="7740964" y="4009127"/>
            <a:ext cx="1232596" cy="5622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8D1BADD-4022-83D6-1F08-3C3D2C42EA64}"/>
              </a:ext>
            </a:extLst>
          </p:cNvPr>
          <p:cNvCxnSpPr>
            <a:cxnSpLocks/>
            <a:stCxn id="80" idx="3"/>
            <a:endCxn id="104" idx="0"/>
          </p:cNvCxnSpPr>
          <p:nvPr/>
        </p:nvCxnSpPr>
        <p:spPr>
          <a:xfrm flipH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F7D9DA-A466-DE5B-B637-B1306D4C1980}"/>
              </a:ext>
            </a:extLst>
          </p:cNvPr>
          <p:cNvCxnSpPr>
            <a:cxnSpLocks/>
            <a:stCxn id="80" idx="4"/>
            <a:endCxn id="99" idx="0"/>
          </p:cNvCxnSpPr>
          <p:nvPr/>
        </p:nvCxnSpPr>
        <p:spPr>
          <a:xfrm flipH="1">
            <a:off x="8968708" y="5200950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CE0A10-528C-8C8E-CF0D-3472FEC5DB7C}"/>
              </a:ext>
            </a:extLst>
          </p:cNvPr>
          <p:cNvSpPr txBox="1"/>
          <p:nvPr/>
        </p:nvSpPr>
        <p:spPr>
          <a:xfrm>
            <a:off x="7015968" y="3982956"/>
            <a:ext cx="39587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Now: what is </a:t>
            </a:r>
            <a:r>
              <a:rPr lang="en-US" sz="3000" b="1" dirty="0" err="1">
                <a:solidFill>
                  <a:srgbClr val="C00000"/>
                </a:solidFill>
              </a:rPr>
              <a:t>i</a:t>
            </a:r>
            <a:r>
              <a:rPr lang="en-US" sz="3000" b="1" dirty="0">
                <a:solidFill>
                  <a:srgbClr val="C00000"/>
                </a:solidFill>
              </a:rPr>
              <a:t>?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i matches a state in the </a:t>
            </a:r>
          </a:p>
          <a:p>
            <a:r>
              <a:rPr lang="en-US" sz="3000" b="1" dirty="0">
                <a:solidFill>
                  <a:srgbClr val="C00000"/>
                </a:solidFill>
              </a:rPr>
              <a:t>transition diagram, </a:t>
            </a:r>
          </a:p>
          <a:p>
            <a:r>
              <a:rPr lang="en-US" sz="3000" b="1" u="sng" dirty="0">
                <a:solidFill>
                  <a:srgbClr val="C00000"/>
                </a:solidFill>
              </a:rPr>
              <a:t>not</a:t>
            </a:r>
            <a:r>
              <a:rPr lang="en-US" sz="3000" b="1" dirty="0">
                <a:solidFill>
                  <a:srgbClr val="C00000"/>
                </a:solidFill>
              </a:rPr>
              <a:t> a state from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E6887-F99B-5B5B-A515-CF8B1C83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2175669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625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57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first-order 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r>
                  <a:rPr lang="en-US" sz="2400" b="1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6624083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6624083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9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DB3FE0-9AD1-5E03-CCC1-E7816A80DBD8}"/>
              </a:ext>
            </a:extLst>
          </p:cNvPr>
          <p:cNvGrpSpPr/>
          <p:nvPr/>
        </p:nvGrpSpPr>
        <p:grpSpPr>
          <a:xfrm>
            <a:off x="4906465" y="2248716"/>
            <a:ext cx="1964398" cy="1130824"/>
            <a:chOff x="4332310" y="3014256"/>
            <a:chExt cx="1964398" cy="113082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4999CA-5BA8-767C-E9E6-75CE2E3BFD5E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00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EB3704F-7DAF-2104-E532-C255711C9D71}"/>
                </a:ext>
              </a:extLst>
            </p:cNvPr>
            <p:cNvGrpSpPr/>
            <p:nvPr/>
          </p:nvGrpSpPr>
          <p:grpSpPr>
            <a:xfrm>
              <a:off x="4332310" y="3014256"/>
              <a:ext cx="1964398" cy="1130824"/>
              <a:chOff x="4332310" y="3014256"/>
              <a:chExt cx="1964398" cy="113082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963718-2537-1C40-EF81-A350E5C866C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C15988-F18F-604E-25EF-61652639539D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5021858" y="3329050"/>
                <a:ext cx="585302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8F10B9-556E-39D0-86C3-9E0D8348376D}"/>
                  </a:ext>
                </a:extLst>
              </p:cNvPr>
              <p:cNvCxnSpPr>
                <a:cxnSpLocks/>
                <a:stCxn id="16" idx="4"/>
                <a:endCxn id="58" idx="0"/>
              </p:cNvCxnSpPr>
              <p:nvPr/>
            </p:nvCxnSpPr>
            <p:spPr>
              <a:xfrm flipH="1">
                <a:off x="5934213" y="3643843"/>
                <a:ext cx="17721" cy="501237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>
                <a:extLst>
                  <a:ext uri="{FF2B5EF4-FFF2-40B4-BE49-F238E27FC236}">
                    <a16:creationId xmlns:a16="http://schemas.microsoft.com/office/drawing/2014/main" id="{0A930CB3-CFDE-E7FA-E9A8-1D05C080AD63}"/>
                  </a:ext>
                </a:extLst>
              </p:cNvPr>
              <p:cNvCxnSpPr>
                <a:stCxn id="15" idx="2"/>
                <a:endCxn id="15" idx="0"/>
              </p:cNvCxnSpPr>
              <p:nvPr/>
            </p:nvCxnSpPr>
            <p:spPr>
              <a:xfrm rot="10800000" flipH="1">
                <a:off x="4332310" y="3014982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6346"/>
              <a:gd name="adj2" fmla="val -2011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about the state transition diagram?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CD91F9-8F3A-205E-D782-F9B795B71BCF}"/>
              </a:ext>
            </a:extLst>
          </p:cNvPr>
          <p:cNvGrpSpPr/>
          <p:nvPr/>
        </p:nvGrpSpPr>
        <p:grpSpPr>
          <a:xfrm>
            <a:off x="4888744" y="3353547"/>
            <a:ext cx="3196994" cy="656306"/>
            <a:chOff x="4332310" y="2988263"/>
            <a:chExt cx="3196994" cy="65630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D3E042-F002-2742-7237-C132FD1259D7}"/>
                </a:ext>
              </a:extLst>
            </p:cNvPr>
            <p:cNvSpPr/>
            <p:nvPr/>
          </p:nvSpPr>
          <p:spPr>
            <a:xfrm>
              <a:off x="4332310" y="3014982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A4E3FD3-2D09-9382-8260-24E0B35866D6}"/>
                </a:ext>
              </a:extLst>
            </p:cNvPr>
            <p:cNvGrpSpPr/>
            <p:nvPr/>
          </p:nvGrpSpPr>
          <p:grpSpPr>
            <a:xfrm>
              <a:off x="4920876" y="2988263"/>
              <a:ext cx="2608428" cy="655580"/>
              <a:chOff x="4920876" y="2988263"/>
              <a:chExt cx="2608428" cy="65558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491C9A5-10D5-9AA6-C2FE-3054095BFCDF}"/>
                  </a:ext>
                </a:extLst>
              </p:cNvPr>
              <p:cNvSpPr/>
              <p:nvPr/>
            </p:nvSpPr>
            <p:spPr>
              <a:xfrm>
                <a:off x="5607160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ED642F-137B-BBC7-33CF-B0CD26AD7D2B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D598CFC-A242-B210-2E2F-E509DA701788}"/>
                  </a:ext>
                </a:extLst>
              </p:cNvPr>
              <p:cNvCxnSpPr>
                <a:cxnSpLocks/>
                <a:stCxn id="58" idx="6"/>
                <a:endCxn id="59" idx="2"/>
              </p:cNvCxnSpPr>
              <p:nvPr/>
            </p:nvCxnSpPr>
            <p:spPr>
              <a:xfrm>
                <a:off x="6296708" y="3329050"/>
                <a:ext cx="543048" cy="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740CE97-FB41-E91D-65FD-C84AB6F53CEA}"/>
                  </a:ext>
                </a:extLst>
              </p:cNvPr>
              <p:cNvCxnSpPr>
                <a:cxnSpLocks/>
                <a:stCxn id="58" idx="3"/>
                <a:endCxn id="56" idx="5"/>
              </p:cNvCxnSpPr>
              <p:nvPr/>
            </p:nvCxnSpPr>
            <p:spPr>
              <a:xfrm flipH="1">
                <a:off x="4920876" y="35516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0525B04A-EC8E-AEB9-F4CE-3030B6BBBE56}"/>
                  </a:ext>
                </a:extLst>
              </p:cNvPr>
              <p:cNvCxnSpPr/>
              <p:nvPr/>
            </p:nvCxnSpPr>
            <p:spPr>
              <a:xfrm rot="10800000" flipH="1">
                <a:off x="5579428" y="2988263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9DF407-236C-94C8-0847-F93A6960A60C}"/>
              </a:ext>
            </a:extLst>
          </p:cNvPr>
          <p:cNvGrpSpPr/>
          <p:nvPr/>
        </p:nvGrpSpPr>
        <p:grpSpPr>
          <a:xfrm>
            <a:off x="6163594" y="4571363"/>
            <a:ext cx="3154740" cy="629588"/>
            <a:chOff x="5607160" y="3014255"/>
            <a:chExt cx="3154740" cy="629588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1FAE42-109C-B6FC-9B82-84B5F6D3E8E3}"/>
                </a:ext>
              </a:extLst>
            </p:cNvPr>
            <p:cNvCxnSpPr>
              <a:cxnSpLocks/>
              <a:stCxn id="85" idx="6"/>
              <a:endCxn id="80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ACF27E3-678E-5485-0ED3-E04DC59A96DF}"/>
                </a:ext>
              </a:extLst>
            </p:cNvPr>
            <p:cNvGrpSpPr/>
            <p:nvPr/>
          </p:nvGrpSpPr>
          <p:grpSpPr>
            <a:xfrm>
              <a:off x="5607160" y="3014255"/>
              <a:ext cx="3154740" cy="629588"/>
              <a:chOff x="5607160" y="3014255"/>
              <a:chExt cx="3154740" cy="629588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45452DE-FBD2-DA88-E6A0-B7053736260F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8C8A604-1C18-6B28-0079-05E472240E60}"/>
                  </a:ext>
                </a:extLst>
              </p:cNvPr>
              <p:cNvGrpSpPr/>
              <p:nvPr/>
            </p:nvGrpSpPr>
            <p:grpSpPr>
              <a:xfrm>
                <a:off x="5607160" y="3014256"/>
                <a:ext cx="1922144" cy="629587"/>
                <a:chOff x="5607160" y="3014256"/>
                <a:chExt cx="1922144" cy="62958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291CD55-4184-1DC3-E337-A30A4794244D}"/>
                    </a:ext>
                  </a:extLst>
                </p:cNvPr>
                <p:cNvSpPr/>
                <p:nvPr/>
              </p:nvSpPr>
              <p:spPr>
                <a:xfrm>
                  <a:off x="5607160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DF26069-BC16-606E-05A7-41CB22247A7F}"/>
                    </a:ext>
                  </a:extLst>
                </p:cNvPr>
                <p:cNvSpPr/>
                <p:nvPr/>
              </p:nvSpPr>
              <p:spPr>
                <a:xfrm>
                  <a:off x="6839756" y="3014256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DBEEE95-9D78-FD75-DEE2-336ECC097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74599" y="3550916"/>
                  <a:ext cx="787266" cy="726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Curved Connector 92">
                  <a:extLst>
                    <a:ext uri="{FF2B5EF4-FFF2-40B4-BE49-F238E27FC236}">
                      <a16:creationId xmlns:a16="http://schemas.microsoft.com/office/drawing/2014/main" id="{954FB624-1262-B6EF-FD0C-E57D6C51EF7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6848157" y="3014982"/>
                  <a:ext cx="344774" cy="314794"/>
                </a:xfrm>
                <a:prstGeom prst="curvedConnector4">
                  <a:avLst>
                    <a:gd name="adj1" fmla="val -66304"/>
                    <a:gd name="adj2" fmla="val 172619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11E445-F8CB-FB1F-39FC-57712F8620DE}"/>
              </a:ext>
            </a:extLst>
          </p:cNvPr>
          <p:cNvGrpSpPr/>
          <p:nvPr/>
        </p:nvGrpSpPr>
        <p:grpSpPr>
          <a:xfrm>
            <a:off x="7391338" y="5671402"/>
            <a:ext cx="1922144" cy="629588"/>
            <a:chOff x="6839756" y="3014255"/>
            <a:chExt cx="1922144" cy="629588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D4AB593-DEF6-3724-94AA-03E47C40B513}"/>
                </a:ext>
              </a:extLst>
            </p:cNvPr>
            <p:cNvSpPr/>
            <p:nvPr/>
          </p:nvSpPr>
          <p:spPr>
            <a:xfrm>
              <a:off x="8072352" y="301425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33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C7DAD30-20BC-C40F-DB86-62245552CA69}"/>
                </a:ext>
              </a:extLst>
            </p:cNvPr>
            <p:cNvGrpSpPr/>
            <p:nvPr/>
          </p:nvGrpSpPr>
          <p:grpSpPr>
            <a:xfrm>
              <a:off x="6839756" y="3014256"/>
              <a:ext cx="1569296" cy="629587"/>
              <a:chOff x="6839756" y="3014256"/>
              <a:chExt cx="1569296" cy="629587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517F4D1-A7C6-3837-B3A6-B26777D77EDD}"/>
                  </a:ext>
                </a:extLst>
              </p:cNvPr>
              <p:cNvSpPr/>
              <p:nvPr/>
            </p:nvSpPr>
            <p:spPr>
              <a:xfrm>
                <a:off x="6839756" y="3014256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32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70A4D59-A509-0D43-7B42-762F0F152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7195" y="3547042"/>
                <a:ext cx="787266" cy="726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urved Connector 112">
                <a:extLst>
                  <a:ext uri="{FF2B5EF4-FFF2-40B4-BE49-F238E27FC236}">
                    <a16:creationId xmlns:a16="http://schemas.microsoft.com/office/drawing/2014/main" id="{C1374ABB-B23E-2DD8-980F-F3E939072E3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064278" y="3029544"/>
                <a:ext cx="344774" cy="314794"/>
              </a:xfrm>
              <a:prstGeom prst="curvedConnector4">
                <a:avLst>
                  <a:gd name="adj1" fmla="val -66304"/>
                  <a:gd name="adj2" fmla="val 172619"/>
                </a:avLst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8E8EA6-15F4-2D12-7022-62DD3B401231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 flipH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34922E-6D39-F6C1-0C5C-6E4E1055E46D}"/>
              </a:ext>
            </a:extLst>
          </p:cNvPr>
          <p:cNvCxnSpPr>
            <a:cxnSpLocks/>
            <a:stCxn id="16" idx="5"/>
            <a:endCxn id="59" idx="1"/>
          </p:cNvCxnSpPr>
          <p:nvPr/>
        </p:nvCxnSpPr>
        <p:spPr>
          <a:xfrm>
            <a:off x="6769881" y="2786102"/>
            <a:ext cx="727291" cy="6856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E1BF62-BA82-54B3-B678-C5C3B753E496}"/>
              </a:ext>
            </a:extLst>
          </p:cNvPr>
          <p:cNvCxnSpPr>
            <a:cxnSpLocks/>
            <a:stCxn id="56" idx="0"/>
            <a:endCxn id="15" idx="4"/>
          </p:cNvCxnSpPr>
          <p:nvPr/>
        </p:nvCxnSpPr>
        <p:spPr>
          <a:xfrm flipV="1">
            <a:off x="5233518" y="2879029"/>
            <a:ext cx="17721" cy="50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A736F5D-A563-54A4-3389-E157D63067BB}"/>
              </a:ext>
            </a:extLst>
          </p:cNvPr>
          <p:cNvCxnSpPr>
            <a:cxnSpLocks/>
            <a:stCxn id="56" idx="0"/>
            <a:endCxn id="16" idx="3"/>
          </p:cNvCxnSpPr>
          <p:nvPr/>
        </p:nvCxnSpPr>
        <p:spPr>
          <a:xfrm flipV="1">
            <a:off x="5233518" y="2786102"/>
            <a:ext cx="1048779" cy="5941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C826D93-8F6C-2A15-5AA3-11D7FC408301}"/>
              </a:ext>
            </a:extLst>
          </p:cNvPr>
          <p:cNvCxnSpPr>
            <a:cxnSpLocks/>
            <a:stCxn id="84" idx="2"/>
          </p:cNvCxnSpPr>
          <p:nvPr/>
        </p:nvCxnSpPr>
        <p:spPr>
          <a:xfrm flipH="1" flipV="1">
            <a:off x="5251239" y="4009127"/>
            <a:ext cx="912355" cy="8770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F65675-8F8E-0BA1-D475-2763C7604577}"/>
              </a:ext>
            </a:extLst>
          </p:cNvPr>
          <p:cNvCxnSpPr>
            <a:cxnSpLocks/>
            <a:stCxn id="84" idx="0"/>
            <a:endCxn id="58" idx="4"/>
          </p:cNvCxnSpPr>
          <p:nvPr/>
        </p:nvCxnSpPr>
        <p:spPr>
          <a:xfrm flipV="1">
            <a:off x="6508368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6877E0-6B29-40FB-466E-0DB06F106377}"/>
              </a:ext>
            </a:extLst>
          </p:cNvPr>
          <p:cNvCxnSpPr>
            <a:cxnSpLocks/>
            <a:stCxn id="84" idx="0"/>
            <a:endCxn id="59" idx="3"/>
          </p:cNvCxnSpPr>
          <p:nvPr/>
        </p:nvCxnSpPr>
        <p:spPr>
          <a:xfrm flipV="1">
            <a:off x="6508368" y="3916926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91749F3-6BCB-B8D2-A9D6-73284753D7C7}"/>
              </a:ext>
            </a:extLst>
          </p:cNvPr>
          <p:cNvCxnSpPr>
            <a:cxnSpLocks/>
            <a:stCxn id="104" idx="2"/>
            <a:endCxn id="84" idx="4"/>
          </p:cNvCxnSpPr>
          <p:nvPr/>
        </p:nvCxnSpPr>
        <p:spPr>
          <a:xfrm flipH="1" flipV="1">
            <a:off x="6508368" y="5200951"/>
            <a:ext cx="882970" cy="7852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573C7B-7225-DBB4-B09E-7FE09B8A1C1D}"/>
              </a:ext>
            </a:extLst>
          </p:cNvPr>
          <p:cNvCxnSpPr>
            <a:cxnSpLocks/>
            <a:stCxn id="104" idx="0"/>
            <a:endCxn id="85" idx="4"/>
          </p:cNvCxnSpPr>
          <p:nvPr/>
        </p:nvCxnSpPr>
        <p:spPr>
          <a:xfrm flipV="1">
            <a:off x="7736112" y="5200951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F1FD1E4-93E2-3B09-50E9-298749DCAD1F}"/>
              </a:ext>
            </a:extLst>
          </p:cNvPr>
          <p:cNvCxnSpPr>
            <a:cxnSpLocks/>
            <a:stCxn id="104" idx="0"/>
            <a:endCxn id="80" idx="3"/>
          </p:cNvCxnSpPr>
          <p:nvPr/>
        </p:nvCxnSpPr>
        <p:spPr>
          <a:xfrm flipV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3360CB-25F8-F2D3-F457-BB31BFC8EAF4}"/>
              </a:ext>
            </a:extLst>
          </p:cNvPr>
          <p:cNvCxnSpPr>
            <a:cxnSpLocks/>
          </p:cNvCxnSpPr>
          <p:nvPr/>
        </p:nvCxnSpPr>
        <p:spPr>
          <a:xfrm flipH="1">
            <a:off x="6506736" y="3915474"/>
            <a:ext cx="988804" cy="6544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F4D62A8-AC18-11CF-2DAC-6DDFD9CE7EBE}"/>
              </a:ext>
            </a:extLst>
          </p:cNvPr>
          <p:cNvCxnSpPr>
            <a:cxnSpLocks/>
            <a:stCxn id="59" idx="4"/>
            <a:endCxn id="85" idx="0"/>
          </p:cNvCxnSpPr>
          <p:nvPr/>
        </p:nvCxnSpPr>
        <p:spPr>
          <a:xfrm>
            <a:off x="7740964" y="4009127"/>
            <a:ext cx="0" cy="562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31AF6A5-9687-945D-4BA9-960612C28DE3}"/>
              </a:ext>
            </a:extLst>
          </p:cNvPr>
          <p:cNvCxnSpPr>
            <a:cxnSpLocks/>
            <a:stCxn id="59" idx="4"/>
            <a:endCxn id="80" idx="0"/>
          </p:cNvCxnSpPr>
          <p:nvPr/>
        </p:nvCxnSpPr>
        <p:spPr>
          <a:xfrm>
            <a:off x="7740964" y="4009127"/>
            <a:ext cx="1232596" cy="5622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8D1BADD-4022-83D6-1F08-3C3D2C42EA64}"/>
              </a:ext>
            </a:extLst>
          </p:cNvPr>
          <p:cNvCxnSpPr>
            <a:cxnSpLocks/>
            <a:stCxn id="80" idx="3"/>
            <a:endCxn id="104" idx="0"/>
          </p:cNvCxnSpPr>
          <p:nvPr/>
        </p:nvCxnSpPr>
        <p:spPr>
          <a:xfrm flipH="1">
            <a:off x="7736112" y="5108749"/>
            <a:ext cx="993656" cy="56265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F7D9DA-A466-DE5B-B637-B1306D4C1980}"/>
              </a:ext>
            </a:extLst>
          </p:cNvPr>
          <p:cNvCxnSpPr>
            <a:cxnSpLocks/>
            <a:stCxn id="80" idx="4"/>
            <a:endCxn id="99" idx="0"/>
          </p:cNvCxnSpPr>
          <p:nvPr/>
        </p:nvCxnSpPr>
        <p:spPr>
          <a:xfrm flipH="1">
            <a:off x="8968708" y="5200950"/>
            <a:ext cx="4852" cy="470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6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matrix of transition probabilities such that:</a:t>
                </a:r>
              </a:p>
              <a:p>
                <a:r>
                  <a:rPr lang="en-US" sz="2400" b="1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sepChr m:val="∣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0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5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9335386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58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</a:t>
                </a:r>
                <a:r>
                  <a:rPr lang="en-US" sz="2400" b="1" dirty="0"/>
                  <a:t> </a:t>
                </a:r>
                <a:r>
                  <a:rPr lang="en-US" sz="2400" dirty="0"/>
                  <a:t>Markov chain is defined by the model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is the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states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of transition probabilities such that:</a:t>
                </a:r>
              </a:p>
              <a:p>
                <a:r>
                  <a:rPr lang="en-US" sz="2400" dirty="0"/>
                  <a:t>…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3063544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/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</a:t>
                </a:r>
              </a:p>
              <a:p>
                <a:endParaRPr lang="en-US" sz="24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277FDE-0F12-6047-14F4-564D5642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0" y="4283807"/>
                <a:ext cx="10216754" cy="1995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Markov Chains via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Assume first order. Then we can compute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Produces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of size 1 x n giving the probability that we are in each state of S after t steps. </a:t>
                </a:r>
              </a:p>
              <a:p>
                <a:r>
                  <a:rPr lang="en-US" sz="2400" dirty="0"/>
                  <a:t>What does this look like for an arbitrary order chain?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6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1</a:t>
            </a:r>
          </a:p>
        </p:txBody>
      </p:sp>
    </p:spTree>
    <p:extLst>
      <p:ext uri="{BB962C8B-B14F-4D97-AF65-F5344CB8AC3E}">
        <p14:creationId xmlns:p14="http://schemas.microsoft.com/office/powerpoint/2010/main" val="718549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Steady State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Some Markov chains have the property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i="1" dirty="0"/>
                  <a:t>v</a:t>
                </a:r>
                <a:r>
                  <a:rPr lang="en-US" sz="2400" dirty="0"/>
                  <a:t> is the </a:t>
                </a:r>
                <a:r>
                  <a:rPr lang="en-US" sz="2400" i="1" dirty="0"/>
                  <a:t>steady state distribution </a:t>
                </a:r>
                <a:r>
                  <a:rPr lang="en-US" sz="2400" dirty="0"/>
                  <a:t>for the Markov Chain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solve for </a:t>
                </a:r>
                <a:r>
                  <a:rPr lang="en-US" sz="2400" i="1" dirty="0"/>
                  <a:t>v</a:t>
                </a:r>
                <a:r>
                  <a:rPr lang="en-US" sz="2400" dirty="0"/>
                  <a:t> directly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Most Markov chains have a unique steady state distribution that the chain converges to, regardless of starting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9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2</a:t>
            </a:r>
          </a:p>
        </p:txBody>
      </p:sp>
    </p:spTree>
    <p:extLst>
      <p:ext uri="{BB962C8B-B14F-4D97-AF65-F5344CB8AC3E}">
        <p14:creationId xmlns:p14="http://schemas.microsoft.com/office/powerpoint/2010/main" val="1286812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Irreducibility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630247"/>
            <a:ext cx="10515600" cy="3063544"/>
          </a:xfrm>
        </p:spPr>
        <p:txBody>
          <a:bodyPr>
            <a:normAutofit/>
          </a:bodyPr>
          <a:lstStyle/>
          <a:p>
            <a:r>
              <a:rPr lang="en-US" sz="2400" dirty="0"/>
              <a:t>A Markov Chain is irreducible </a:t>
            </a:r>
            <a:r>
              <a:rPr lang="en-US" sz="2400" dirty="0" err="1"/>
              <a:t>iff</a:t>
            </a:r>
            <a:r>
              <a:rPr lang="en-US" sz="2400" dirty="0"/>
              <a:t> in the transition graph there exists a path from every state to every other state, i.e., you can’t get stuck in a group of nodes.</a:t>
            </a:r>
          </a:p>
        </p:txBody>
      </p:sp>
    </p:spTree>
    <p:extLst>
      <p:ext uri="{BB962C8B-B14F-4D97-AF65-F5344CB8AC3E}">
        <p14:creationId xmlns:p14="http://schemas.microsoft.com/office/powerpoint/2010/main" val="164523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i="1" dirty="0"/>
                  <a:t>Markov property </a:t>
                </a:r>
                <a:r>
                  <a:rPr lang="en-US" sz="2400" dirty="0"/>
                  <a:t>for a k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-order Markov chain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i="1" dirty="0"/>
              </a:p>
              <a:p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independent of the sequence that produced it, given its </a:t>
                </a:r>
                <a:r>
                  <a:rPr lang="en-US" sz="2400" i="1" dirty="0"/>
                  <a:t>k</a:t>
                </a:r>
                <a:r>
                  <a:rPr lang="en-US" sz="2400" dirty="0"/>
                  <a:t> predecessors.</a:t>
                </a:r>
              </a:p>
              <a:p>
                <a:r>
                  <a:rPr lang="en-US" sz="2400" dirty="0"/>
                  <a:t>Can be thought of as: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Memoryless-ness </a:t>
                </a:r>
                <a:r>
                  <a:rPr lang="en-US" sz="2400" dirty="0"/>
                  <a:t>(statistics)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Temporal locality (computer science)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2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8444-B8A1-825F-4426-56472A79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spreadsheet demo 3</a:t>
            </a:r>
          </a:p>
        </p:txBody>
      </p:sp>
    </p:spTree>
    <p:extLst>
      <p:ext uri="{BB962C8B-B14F-4D97-AF65-F5344CB8AC3E}">
        <p14:creationId xmlns:p14="http://schemas.microsoft.com/office/powerpoint/2010/main" val="188168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Aperiodicity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369223"/>
            <a:ext cx="10515600" cy="3435273"/>
          </a:xfrm>
        </p:spPr>
        <p:txBody>
          <a:bodyPr>
            <a:normAutofit/>
          </a:bodyPr>
          <a:lstStyle/>
          <a:p>
            <a:r>
              <a:rPr lang="en-US" sz="2400" dirty="0"/>
              <a:t>An irreducible Markov chain with transition matrix T is called periodic if there exists some t &gt;1  such that there exists a state s which can only be visited at time steps {t, 2t, 3t, …}, that is with period t. </a:t>
            </a:r>
          </a:p>
          <a:p>
            <a:r>
              <a:rPr lang="en-US" sz="2400" dirty="0"/>
              <a:t>If T is not periodic (i.e., t=1), then the chain is </a:t>
            </a:r>
            <a:r>
              <a:rPr lang="en-US" sz="2400" i="1" dirty="0"/>
              <a:t>aperiodic.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39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Property: Uniqueness of steady state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167078"/>
            <a:ext cx="10515600" cy="2703753"/>
          </a:xfrm>
        </p:spPr>
        <p:txBody>
          <a:bodyPr>
            <a:normAutofit/>
          </a:bodyPr>
          <a:lstStyle/>
          <a:p>
            <a:r>
              <a:rPr lang="en-US" sz="2400" dirty="0"/>
              <a:t>A Markov chain that is irreducible and aperiodic has a unique steady state distribution.</a:t>
            </a:r>
          </a:p>
          <a:p>
            <a:r>
              <a:rPr lang="en-US" sz="2400" dirty="0"/>
              <a:t>This is the property that allows </a:t>
            </a:r>
            <a:r>
              <a:rPr lang="en-US" sz="2400" i="1" dirty="0"/>
              <a:t>Markov Chain Monte Carlo </a:t>
            </a:r>
            <a:r>
              <a:rPr lang="en-US" sz="2400" dirty="0"/>
              <a:t>sampling.</a:t>
            </a:r>
          </a:p>
        </p:txBody>
      </p:sp>
    </p:spTree>
    <p:extLst>
      <p:ext uri="{BB962C8B-B14F-4D97-AF65-F5344CB8AC3E}">
        <p14:creationId xmlns:p14="http://schemas.microsoft.com/office/powerpoint/2010/main" val="5343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Markov Decision Processes (MDPs)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Markov Chains + decisions</a:t>
            </a:r>
          </a:p>
          <a:p>
            <a:r>
              <a:rPr lang="en-US" sz="2400" dirty="0"/>
              <a:t>Two new pieces of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Actions to take (choices/decisions)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Rewards for entering a new state </a:t>
            </a:r>
            <a:r>
              <a:rPr lang="en-US" sz="2400" i="1" dirty="0"/>
              <a:t>due to an action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13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/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Nodes represent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Nodes encode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</p:spTree>
    <p:extLst>
      <p:ext uri="{BB962C8B-B14F-4D97-AF65-F5344CB8AC3E}">
        <p14:creationId xmlns:p14="http://schemas.microsoft.com/office/powerpoint/2010/main" val="42339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represent conditional probability distributions</a:t>
            </a:r>
          </a:p>
          <a:p>
            <a:r>
              <a:rPr lang="en-US" sz="3200" u="sng" dirty="0"/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Nodes encode conditional probability distributions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7160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8911F2D-A1DD-086E-966D-C19D8E048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663908"/>
            <a:ext cx="4270688" cy="4494717"/>
          </a:xfrm>
        </p:spPr>
        <p:txBody>
          <a:bodyPr>
            <a:normAutofit fontScale="55000" lnSpcReduction="20000"/>
          </a:bodyPr>
          <a:lstStyle/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Bayes Net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independence relations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represent conditional probability distributions</a:t>
            </a:r>
          </a:p>
          <a:p>
            <a:r>
              <a:rPr lang="en-US" sz="3200" u="sng" dirty="0">
                <a:solidFill>
                  <a:schemeClr val="bg1">
                    <a:lumMod val="65000"/>
                  </a:schemeClr>
                </a:solidFill>
              </a:rPr>
              <a:t>State transition diagram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Encodes transition probabilities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>
                    <a:lumMod val="75000"/>
                  </a:schemeClr>
                </a:solidFill>
              </a:rPr>
              <a:t>Nodes encode conditional probability distributions</a:t>
            </a:r>
          </a:p>
          <a:p>
            <a:r>
              <a:rPr lang="en-US" sz="3200" u="sng" dirty="0"/>
              <a:t>Markov Chain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Represents the sequence of states </a:t>
            </a:r>
          </a:p>
          <a:p>
            <a:pPr marL="342900" indent="-3429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Encodes independence relations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Review: Graphical representation vs. Bayes Nets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76B4B4-4B68-0861-F192-BB72A3F70562}"/>
              </a:ext>
            </a:extLst>
          </p:cNvPr>
          <p:cNvGrpSpPr/>
          <p:nvPr/>
        </p:nvGrpSpPr>
        <p:grpSpPr>
          <a:xfrm>
            <a:off x="9352962" y="1816169"/>
            <a:ext cx="2266014" cy="3093247"/>
            <a:chOff x="9352962" y="1816169"/>
            <a:chExt cx="2266014" cy="3093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FBF703-DB72-C50F-8370-30E06867D367}"/>
                </a:ext>
              </a:extLst>
            </p:cNvPr>
            <p:cNvSpPr/>
            <p:nvPr/>
          </p:nvSpPr>
          <p:spPr>
            <a:xfrm>
              <a:off x="9352962" y="1904985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5008B67-31A7-1405-2335-1010444A5678}"/>
                </a:ext>
              </a:extLst>
            </p:cNvPr>
            <p:cNvSpPr/>
            <p:nvPr/>
          </p:nvSpPr>
          <p:spPr>
            <a:xfrm>
              <a:off x="10929428" y="181616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FAE9B1-E938-D4AF-D4BF-DA18F92BF7A3}"/>
                </a:ext>
              </a:extLst>
            </p:cNvPr>
            <p:cNvSpPr/>
            <p:nvPr/>
          </p:nvSpPr>
          <p:spPr>
            <a:xfrm>
              <a:off x="10134949" y="320615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3E5A90-14F2-4F69-6319-B2093FBA7D81}"/>
                </a:ext>
              </a:extLst>
            </p:cNvPr>
            <p:cNvSpPr/>
            <p:nvPr/>
          </p:nvSpPr>
          <p:spPr>
            <a:xfrm>
              <a:off x="9352962" y="4279829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262202-FB72-2297-7EEF-718944C1BD26}"/>
                </a:ext>
              </a:extLst>
            </p:cNvPr>
            <p:cNvSpPr/>
            <p:nvPr/>
          </p:nvSpPr>
          <p:spPr>
            <a:xfrm>
              <a:off x="10929428" y="4279828"/>
              <a:ext cx="689548" cy="6295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1795E-C3AC-CDDD-76DA-03E80D58BB7C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9697736" y="3743544"/>
              <a:ext cx="538195" cy="53628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A56B20D-C355-EBAA-CE6B-45E23AEB1D24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10723515" y="3743544"/>
              <a:ext cx="550687" cy="5362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28A08D-73CA-A721-A112-16BF5D91402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0479723" y="2445756"/>
              <a:ext cx="794479" cy="760402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C7D4C6-32F5-8CAF-B02C-1C7A3E2E7BB6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9697736" y="2534572"/>
              <a:ext cx="781987" cy="67158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7B5C7BB-ABC0-B35B-A4D6-0F6D2C29671A}"/>
              </a:ext>
            </a:extLst>
          </p:cNvPr>
          <p:cNvSpPr txBox="1"/>
          <p:nvPr/>
        </p:nvSpPr>
        <p:spPr>
          <a:xfrm>
            <a:off x="9697736" y="5201587"/>
            <a:ext cx="172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 Net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1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Specifically, a first order Markov chain (i.e., k=1)</a:t>
            </a:r>
          </a:p>
        </p:txBody>
      </p:sp>
    </p:spTree>
    <p:extLst>
      <p:ext uri="{BB962C8B-B14F-4D97-AF65-F5344CB8AC3E}">
        <p14:creationId xmlns:p14="http://schemas.microsoft.com/office/powerpoint/2010/main" val="7459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US" baseline="30000" dirty="0"/>
              <a:t>th</a:t>
            </a:r>
            <a:r>
              <a:rPr lang="en-US" dirty="0"/>
              <a:t>-order Markov Chain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261738-C96F-5197-0920-0F446100E656}"/>
              </a:ext>
            </a:extLst>
          </p:cNvPr>
          <p:cNvGrpSpPr/>
          <p:nvPr/>
        </p:nvGrpSpPr>
        <p:grpSpPr>
          <a:xfrm>
            <a:off x="4332310" y="2222099"/>
            <a:ext cx="4429590" cy="1422470"/>
            <a:chOff x="4332310" y="2222099"/>
            <a:chExt cx="4429590" cy="142247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E4AED04-45ED-C9EE-B723-77883960DA02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529304" y="3329049"/>
              <a:ext cx="543048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3E0B40E-85F2-4131-7254-CEE98D865611}"/>
                </a:ext>
              </a:extLst>
            </p:cNvPr>
            <p:cNvGrpSpPr/>
            <p:nvPr/>
          </p:nvGrpSpPr>
          <p:grpSpPr>
            <a:xfrm>
              <a:off x="4332310" y="2222099"/>
              <a:ext cx="4429590" cy="1422470"/>
              <a:chOff x="4332310" y="2222099"/>
              <a:chExt cx="4429590" cy="142247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E76EBF-6718-4E25-6327-6F0B0F468808}"/>
                  </a:ext>
                </a:extLst>
              </p:cNvPr>
              <p:cNvSpPr/>
              <p:nvPr/>
            </p:nvSpPr>
            <p:spPr>
              <a:xfrm>
                <a:off x="8072352" y="3014255"/>
                <a:ext cx="689548" cy="62958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0DB3FE0-9AD1-5E03-CCC1-E7816A80DBD8}"/>
                  </a:ext>
                </a:extLst>
              </p:cNvPr>
              <p:cNvGrpSpPr/>
              <p:nvPr/>
            </p:nvGrpSpPr>
            <p:grpSpPr>
              <a:xfrm>
                <a:off x="4332310" y="2222099"/>
                <a:ext cx="4034538" cy="1422470"/>
                <a:chOff x="4332310" y="2222099"/>
                <a:chExt cx="4034538" cy="14224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A4999CA-5BA8-767C-E9E6-75CE2E3BFD5E}"/>
                    </a:ext>
                  </a:extLst>
                </p:cNvPr>
                <p:cNvSpPr/>
                <p:nvPr/>
              </p:nvSpPr>
              <p:spPr>
                <a:xfrm>
                  <a:off x="4332310" y="3014982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EB3704F-7DAF-2104-E532-C255711C9D71}"/>
                    </a:ext>
                  </a:extLst>
                </p:cNvPr>
                <p:cNvGrpSpPr/>
                <p:nvPr/>
              </p:nvGrpSpPr>
              <p:grpSpPr>
                <a:xfrm>
                  <a:off x="4332310" y="2222099"/>
                  <a:ext cx="4034538" cy="1421744"/>
                  <a:chOff x="4332310" y="2222099"/>
                  <a:chExt cx="4034538" cy="1421744"/>
                </a:xfrm>
              </p:grpSpPr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B5963718-2537-1C40-EF81-A350E5C866CF}"/>
                      </a:ext>
                    </a:extLst>
                  </p:cNvPr>
                  <p:cNvSpPr/>
                  <p:nvPr/>
                </p:nvSpPr>
                <p:spPr>
                  <a:xfrm>
                    <a:off x="5607160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23BEFCC3-B28F-D31D-F203-EFDC2D958E04}"/>
                      </a:ext>
                    </a:extLst>
                  </p:cNvPr>
                  <p:cNvSpPr/>
                  <p:nvPr/>
                </p:nvSpPr>
                <p:spPr>
                  <a:xfrm>
                    <a:off x="6839756" y="3014256"/>
                    <a:ext cx="689548" cy="62958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2</a:t>
                    </a:r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9BC15988-F18F-604E-25EF-61652639539D}"/>
                      </a:ext>
                    </a:extLst>
                  </p:cNvPr>
                  <p:cNvCxnSpPr>
                    <a:cxnSpLocks/>
                    <a:stCxn id="15" idx="6"/>
                    <a:endCxn id="16" idx="2"/>
                  </p:cNvCxnSpPr>
                  <p:nvPr/>
                </p:nvCxnSpPr>
                <p:spPr>
                  <a:xfrm flipV="1">
                    <a:off x="5021858" y="3329050"/>
                    <a:ext cx="585302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89663D8-BEF2-29A5-6DA6-4B01783CFDF2}"/>
                      </a:ext>
                    </a:extLst>
                  </p:cNvPr>
                  <p:cNvCxnSpPr>
                    <a:cxnSpLocks/>
                    <a:stCxn id="16" idx="6"/>
                    <a:endCxn id="17" idx="2"/>
                  </p:cNvCxnSpPr>
                  <p:nvPr/>
                </p:nvCxnSpPr>
                <p:spPr>
                  <a:xfrm>
                    <a:off x="6296708" y="3329050"/>
                    <a:ext cx="543048" cy="0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C08F10B9-556E-39D0-86C3-9E0D8348376D}"/>
                      </a:ext>
                    </a:extLst>
                  </p:cNvPr>
                  <p:cNvCxnSpPr>
                    <a:cxnSpLocks/>
                    <a:stCxn id="16" idx="3"/>
                    <a:endCxn id="15" idx="5"/>
                  </p:cNvCxnSpPr>
                  <p:nvPr/>
                </p:nvCxnSpPr>
                <p:spPr>
                  <a:xfrm flipH="1">
                    <a:off x="4920876" y="35516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2DFEC1F5-6E80-FCDE-1A95-855763D33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174599" y="3550916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A2522E0E-1CDF-54BE-8D2A-7FB86DFD77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407195" y="3547042"/>
                    <a:ext cx="787266" cy="726"/>
                  </a:xfrm>
                  <a:prstGeom prst="straightConnector1">
                    <a:avLst/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urved Connector 52">
                    <a:extLst>
                      <a:ext uri="{FF2B5EF4-FFF2-40B4-BE49-F238E27FC236}">
                        <a16:creationId xmlns:a16="http://schemas.microsoft.com/office/drawing/2014/main" id="{0A930CB3-CFDE-E7FA-E9A8-1D05C080AD63}"/>
                      </a:ext>
                    </a:extLst>
                  </p:cNvPr>
                  <p:cNvCxnSpPr>
                    <a:stCxn id="15" idx="2"/>
                    <a:endCxn id="15" idx="0"/>
                  </p:cNvCxnSpPr>
                  <p:nvPr/>
                </p:nvCxnSpPr>
                <p:spPr>
                  <a:xfrm rot="10800000" flipH="1">
                    <a:off x="4332310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urved Connector 53">
                    <a:extLst>
                      <a:ext uri="{FF2B5EF4-FFF2-40B4-BE49-F238E27FC236}">
                        <a16:creationId xmlns:a16="http://schemas.microsoft.com/office/drawing/2014/main" id="{C385F2AD-9155-0879-1EBE-4FBB51B0919F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5579428" y="2988263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276C15A6-CBCD-EFC2-3BD0-90FCEAA87ED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848157" y="3014982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urved Connector 61">
                    <a:extLst>
                      <a:ext uri="{FF2B5EF4-FFF2-40B4-BE49-F238E27FC236}">
                        <a16:creationId xmlns:a16="http://schemas.microsoft.com/office/drawing/2014/main" id="{9857E652-1D78-F0C3-5AEC-11AAB3CC8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022074" y="3001408"/>
                    <a:ext cx="344774" cy="314794"/>
                  </a:xfrm>
                  <a:prstGeom prst="curvedConnector4">
                    <a:avLst>
                      <a:gd name="adj1" fmla="val -66304"/>
                      <a:gd name="adj2" fmla="val 172619"/>
                    </a:avLst>
                  </a:prstGeom>
                  <a:ln w="635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17C5DAE-3535-A6D4-5AAA-A464D6B5708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883" y="2222099"/>
                    <a:ext cx="2898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State transition diagram</a:t>
                    </a:r>
                  </a:p>
                </p:txBody>
              </p:sp>
            </p:grp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927718-20B7-371D-F29E-742CA10F8673}"/>
              </a:ext>
            </a:extLst>
          </p:cNvPr>
          <p:cNvGrpSpPr/>
          <p:nvPr/>
        </p:nvGrpSpPr>
        <p:grpSpPr>
          <a:xfrm>
            <a:off x="4334810" y="4455807"/>
            <a:ext cx="4429590" cy="998919"/>
            <a:chOff x="4334810" y="4455807"/>
            <a:chExt cx="4429590" cy="99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/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274FCF-5A42-EAFD-3101-4E4FCE7C5F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10" y="4456534"/>
                  <a:ext cx="689548" cy="62958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/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D856413-24DC-F669-D0C3-413CA7945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660" y="4455808"/>
                  <a:ext cx="689548" cy="62958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/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E46AE2-E530-E940-7837-D2DBA2366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256" y="4455808"/>
                  <a:ext cx="689548" cy="62958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/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F805639-0136-4C84-4682-DA59A97F9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4852" y="4455807"/>
                  <a:ext cx="689548" cy="62958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B8A407-D736-9F88-9DE4-9699CC02F093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5024358" y="4770602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F34894-3546-B708-D559-6E9E6295C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4473" y="475863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F65DEC-F975-6C4A-8C43-F2B7DCE87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4878" y="4773620"/>
              <a:ext cx="585302" cy="72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339C73-24EC-214B-8143-FF4615527B59}"/>
                </a:ext>
              </a:extLst>
            </p:cNvPr>
            <p:cNvSpPr txBox="1"/>
            <p:nvPr/>
          </p:nvSpPr>
          <p:spPr>
            <a:xfrm>
              <a:off x="4920876" y="5085394"/>
              <a:ext cx="2898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Markov chain</a:t>
              </a:r>
            </a:p>
          </p:txBody>
        </p:sp>
      </p:grp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8E2DE860-181F-EEF2-6CC7-ED0325740ACD}"/>
              </a:ext>
            </a:extLst>
          </p:cNvPr>
          <p:cNvSpPr/>
          <p:nvPr/>
        </p:nvSpPr>
        <p:spPr>
          <a:xfrm>
            <a:off x="359736" y="2457154"/>
            <a:ext cx="3317359" cy="3320271"/>
          </a:xfrm>
          <a:prstGeom prst="wedgeRoundRectCallout">
            <a:avLst>
              <a:gd name="adj1" fmla="val 68910"/>
              <a:gd name="adj2" fmla="val 189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might a 2</a:t>
            </a:r>
            <a:r>
              <a:rPr lang="en-US" sz="2400" baseline="30000" dirty="0"/>
              <a:t>nd</a:t>
            </a:r>
            <a:r>
              <a:rPr lang="en-US" sz="2400" dirty="0"/>
              <a:t> order (k=2) Markov chain look like?</a:t>
            </a:r>
          </a:p>
        </p:txBody>
      </p:sp>
    </p:spTree>
    <p:extLst>
      <p:ext uri="{BB962C8B-B14F-4D97-AF65-F5344CB8AC3E}">
        <p14:creationId xmlns:p14="http://schemas.microsoft.com/office/powerpoint/2010/main" val="33037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23641</TotalTime>
  <Words>1792</Words>
  <Application>Microsoft Macintosh PowerPoint</Application>
  <PresentationFormat>Widescreen</PresentationFormat>
  <Paragraphs>393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</vt:lpstr>
      <vt:lpstr>Review: Markov Chains</vt:lpstr>
      <vt:lpstr>Review: Markov Property</vt:lpstr>
      <vt:lpstr>Review: Graphical representation vs. Bayes Nets</vt:lpstr>
      <vt:lpstr>Review: Graphical representation vs. Bayes Nets</vt:lpstr>
      <vt:lpstr>Review: Graphical representation vs. Bayes Nets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Recall: Markov Property</vt:lpstr>
      <vt:lpstr>Can we get these probabilities from our original transition diagram?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kth-order Markov Chain</vt:lpstr>
      <vt:lpstr>Markov Chains via Linear Algebra</vt:lpstr>
      <vt:lpstr>First order spreadsheet demo 1</vt:lpstr>
      <vt:lpstr>Steady State Distributions</vt:lpstr>
      <vt:lpstr>First order spreadsheet demo 2</vt:lpstr>
      <vt:lpstr>Property: Irreducibility</vt:lpstr>
      <vt:lpstr>First order spreadsheet demo 3</vt:lpstr>
      <vt:lpstr>Property: Aperiodicity</vt:lpstr>
      <vt:lpstr>Property: Uniqueness of steady state distribution</vt:lpstr>
      <vt:lpstr>Markov Decision Processes (MDPs)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205</cp:revision>
  <cp:lastPrinted>2022-04-20T10:24:35Z</cp:lastPrinted>
  <dcterms:created xsi:type="dcterms:W3CDTF">2021-08-30T08:24:49Z</dcterms:created>
  <dcterms:modified xsi:type="dcterms:W3CDTF">2022-04-25T10:01:35Z</dcterms:modified>
</cp:coreProperties>
</file>